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740" r:id="rId1"/>
  </p:sldMasterIdLst>
  <p:notesMasterIdLst>
    <p:notesMasterId r:id="rId78"/>
  </p:notesMasterIdLst>
  <p:handoutMasterIdLst>
    <p:handoutMasterId r:id="rId79"/>
  </p:handoutMasterIdLst>
  <p:sldIdLst>
    <p:sldId id="1430" r:id="rId2"/>
    <p:sldId id="1481" r:id="rId3"/>
    <p:sldId id="1322" r:id="rId4"/>
    <p:sldId id="1478" r:id="rId5"/>
    <p:sldId id="1479" r:id="rId6"/>
    <p:sldId id="1022" r:id="rId7"/>
    <p:sldId id="1384" r:id="rId8"/>
    <p:sldId id="1414" r:id="rId9"/>
    <p:sldId id="1351" r:id="rId10"/>
    <p:sldId id="1386" r:id="rId11"/>
    <p:sldId id="1440" r:id="rId12"/>
    <p:sldId id="1418" r:id="rId13"/>
    <p:sldId id="1230" r:id="rId14"/>
    <p:sldId id="1487" r:id="rId15"/>
    <p:sldId id="1465" r:id="rId16"/>
    <p:sldId id="1486" r:id="rId17"/>
    <p:sldId id="1476" r:id="rId18"/>
    <p:sldId id="1467" r:id="rId19"/>
    <p:sldId id="1480" r:id="rId20"/>
    <p:sldId id="1482" r:id="rId21"/>
    <p:sldId id="1466" r:id="rId22"/>
    <p:sldId id="1483" r:id="rId23"/>
    <p:sldId id="1485" r:id="rId24"/>
    <p:sldId id="1184" r:id="rId25"/>
    <p:sldId id="1484" r:id="rId26"/>
    <p:sldId id="1473" r:id="rId27"/>
    <p:sldId id="1244" r:id="rId28"/>
    <p:sldId id="1464" r:id="rId29"/>
    <p:sldId id="1460" r:id="rId30"/>
    <p:sldId id="1459" r:id="rId31"/>
    <p:sldId id="1446" r:id="rId32"/>
    <p:sldId id="1393" r:id="rId33"/>
    <p:sldId id="1261" r:id="rId34"/>
    <p:sldId id="1035" r:id="rId35"/>
    <p:sldId id="1283" r:id="rId36"/>
    <p:sldId id="1285" r:id="rId37"/>
    <p:sldId id="1297" r:id="rId38"/>
    <p:sldId id="1443" r:id="rId39"/>
    <p:sldId id="1383" r:id="rId40"/>
    <p:sldId id="1462" r:id="rId41"/>
    <p:sldId id="1451" r:id="rId42"/>
    <p:sldId id="1453" r:id="rId43"/>
    <p:sldId id="1404" r:id="rId44"/>
    <p:sldId id="1402" r:id="rId45"/>
    <p:sldId id="1343" r:id="rId46"/>
    <p:sldId id="1450" r:id="rId47"/>
    <p:sldId id="1461" r:id="rId48"/>
    <p:sldId id="1435" r:id="rId49"/>
    <p:sldId id="1385" r:id="rId50"/>
    <p:sldId id="1447" r:id="rId51"/>
    <p:sldId id="1457" r:id="rId52"/>
    <p:sldId id="1458" r:id="rId53"/>
    <p:sldId id="1455" r:id="rId54"/>
    <p:sldId id="1454" r:id="rId55"/>
    <p:sldId id="1233" r:id="rId56"/>
    <p:sldId id="1240" r:id="rId57"/>
    <p:sldId id="1278" r:id="rId58"/>
    <p:sldId id="1241" r:id="rId59"/>
    <p:sldId id="1301" r:id="rId60"/>
    <p:sldId id="1300" r:id="rId61"/>
    <p:sldId id="1442" r:id="rId62"/>
    <p:sldId id="1424" r:id="rId63"/>
    <p:sldId id="1344" r:id="rId64"/>
    <p:sldId id="1448" r:id="rId65"/>
    <p:sldId id="1449" r:id="rId66"/>
    <p:sldId id="1475" r:id="rId67"/>
    <p:sldId id="1463" r:id="rId68"/>
    <p:sldId id="1367" r:id="rId69"/>
    <p:sldId id="1421" r:id="rId70"/>
    <p:sldId id="1350" r:id="rId71"/>
    <p:sldId id="1279" r:id="rId72"/>
    <p:sldId id="1298" r:id="rId73"/>
    <p:sldId id="1477" r:id="rId74"/>
    <p:sldId id="1472" r:id="rId75"/>
    <p:sldId id="1474" r:id="rId76"/>
    <p:sldId id="1289" r:id="rId77"/>
  </p:sldIdLst>
  <p:sldSz cx="9144000" cy="6858000" type="screen4x3"/>
  <p:notesSz cx="6858000" cy="9080500"/>
  <p:defaultTextStyle>
    <a:defPPr>
      <a:defRPr lang="pt-BR"/>
    </a:defPPr>
    <a:lvl1pPr algn="l" rtl="0" fontAlgn="base">
      <a:spcBef>
        <a:spcPct val="0"/>
      </a:spcBef>
      <a:spcAft>
        <a:spcPct val="0"/>
      </a:spcAft>
      <a:defRPr sz="1400" kern="1200">
        <a:solidFill>
          <a:schemeClr val="tx1"/>
        </a:solidFill>
        <a:latin typeface="Arial" pitchFamily="34" charset="0"/>
        <a:ea typeface="+mn-ea"/>
        <a:cs typeface="+mn-cs"/>
      </a:defRPr>
    </a:lvl1pPr>
    <a:lvl2pPr marL="457200" algn="l" rtl="0" fontAlgn="base">
      <a:spcBef>
        <a:spcPct val="0"/>
      </a:spcBef>
      <a:spcAft>
        <a:spcPct val="0"/>
      </a:spcAft>
      <a:defRPr sz="1400" kern="1200">
        <a:solidFill>
          <a:schemeClr val="tx1"/>
        </a:solidFill>
        <a:latin typeface="Arial" pitchFamily="34" charset="0"/>
        <a:ea typeface="+mn-ea"/>
        <a:cs typeface="+mn-cs"/>
      </a:defRPr>
    </a:lvl2pPr>
    <a:lvl3pPr marL="914400" algn="l" rtl="0" fontAlgn="base">
      <a:spcBef>
        <a:spcPct val="0"/>
      </a:spcBef>
      <a:spcAft>
        <a:spcPct val="0"/>
      </a:spcAft>
      <a:defRPr sz="1400" kern="1200">
        <a:solidFill>
          <a:schemeClr val="tx1"/>
        </a:solidFill>
        <a:latin typeface="Arial" pitchFamily="34" charset="0"/>
        <a:ea typeface="+mn-ea"/>
        <a:cs typeface="+mn-cs"/>
      </a:defRPr>
    </a:lvl3pPr>
    <a:lvl4pPr marL="1371600" algn="l" rtl="0" fontAlgn="base">
      <a:spcBef>
        <a:spcPct val="0"/>
      </a:spcBef>
      <a:spcAft>
        <a:spcPct val="0"/>
      </a:spcAft>
      <a:defRPr sz="1400" kern="1200">
        <a:solidFill>
          <a:schemeClr val="tx1"/>
        </a:solidFill>
        <a:latin typeface="Arial" pitchFamily="34" charset="0"/>
        <a:ea typeface="+mn-ea"/>
        <a:cs typeface="+mn-cs"/>
      </a:defRPr>
    </a:lvl4pPr>
    <a:lvl5pPr marL="1828800" algn="l" rtl="0" fontAlgn="base">
      <a:spcBef>
        <a:spcPct val="0"/>
      </a:spcBef>
      <a:spcAft>
        <a:spcPct val="0"/>
      </a:spcAft>
      <a:defRPr sz="1400" kern="1200">
        <a:solidFill>
          <a:schemeClr val="tx1"/>
        </a:solidFill>
        <a:latin typeface="Arial" pitchFamily="34" charset="0"/>
        <a:ea typeface="+mn-ea"/>
        <a:cs typeface="+mn-cs"/>
      </a:defRPr>
    </a:lvl5pPr>
    <a:lvl6pPr marL="2286000" algn="l" defTabSz="914400" rtl="0" eaLnBrk="1" latinLnBrk="0" hangingPunct="1">
      <a:defRPr sz="1400" kern="1200">
        <a:solidFill>
          <a:schemeClr val="tx1"/>
        </a:solidFill>
        <a:latin typeface="Arial" pitchFamily="34" charset="0"/>
        <a:ea typeface="+mn-ea"/>
        <a:cs typeface="+mn-cs"/>
      </a:defRPr>
    </a:lvl6pPr>
    <a:lvl7pPr marL="2743200" algn="l" defTabSz="914400" rtl="0" eaLnBrk="1" latinLnBrk="0" hangingPunct="1">
      <a:defRPr sz="1400" kern="1200">
        <a:solidFill>
          <a:schemeClr val="tx1"/>
        </a:solidFill>
        <a:latin typeface="Arial" pitchFamily="34" charset="0"/>
        <a:ea typeface="+mn-ea"/>
        <a:cs typeface="+mn-cs"/>
      </a:defRPr>
    </a:lvl7pPr>
    <a:lvl8pPr marL="3200400" algn="l" defTabSz="914400" rtl="0" eaLnBrk="1" latinLnBrk="0" hangingPunct="1">
      <a:defRPr sz="1400" kern="1200">
        <a:solidFill>
          <a:schemeClr val="tx1"/>
        </a:solidFill>
        <a:latin typeface="Arial" pitchFamily="34" charset="0"/>
        <a:ea typeface="+mn-ea"/>
        <a:cs typeface="+mn-cs"/>
      </a:defRPr>
    </a:lvl8pPr>
    <a:lvl9pPr marL="3657600" algn="l" defTabSz="914400" rtl="0" eaLnBrk="1" latinLnBrk="0" hangingPunct="1">
      <a:defRPr sz="1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4113">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FF"/>
    <a:srgbClr val="D9D9D9"/>
    <a:srgbClr val="FF0000"/>
    <a:srgbClr val="FF0080"/>
    <a:srgbClr val="99CC00"/>
    <a:srgbClr val="006600"/>
    <a:srgbClr val="EB9435"/>
    <a:srgbClr val="E8E8F1"/>
    <a:srgbClr val="FFFFCD"/>
    <a:srgbClr val="FFF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Estilo Claro 3 - Ênfas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Estilo Claro 3 - Ênfas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00" autoAdjust="0"/>
    <p:restoredTop sz="63944" autoAdjust="0"/>
  </p:normalViewPr>
  <p:slideViewPr>
    <p:cSldViewPr snapToGrid="0">
      <p:cViewPr varScale="1">
        <p:scale>
          <a:sx n="72" d="100"/>
          <a:sy n="72" d="100"/>
        </p:scale>
        <p:origin x="616" y="192"/>
      </p:cViewPr>
      <p:guideLst>
        <p:guide orient="horz" pos="411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10" d="100"/>
        <a:sy n="110" d="100"/>
      </p:scale>
      <p:origin x="0" y="12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lex:Desktop:BINGO:Horns%20and%20Transitions:Analise%20Alex:Analise%20Alex%20-%20testes%20LI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lex:Desktop:BINGO:Horns%20and%20Transitions:Analise%20Alex:Analise%20Alex%20-%20testes%20LI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lex:Desktop:BINGO:Horns%20and%20Transitions:Analise%20Alex:Analise%20Alex%20-%20testes%20LI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6302546825181699"/>
          <c:y val="0.115740740740741"/>
          <c:w val="0.776878493332817"/>
          <c:h val="0.66188320209973694"/>
        </c:manualLayout>
      </c:layout>
      <c:lineChart>
        <c:grouping val="standard"/>
        <c:varyColors val="0"/>
        <c:ser>
          <c:idx val="0"/>
          <c:order val="0"/>
          <c:tx>
            <c:v>H-pol</c:v>
          </c:tx>
          <c:spPr>
            <a:ln>
              <a:solidFill>
                <a:srgbClr val="FF0000"/>
              </a:solidFill>
            </a:ln>
          </c:spPr>
          <c:marker>
            <c:symbol val="none"/>
          </c:marker>
          <c:cat>
            <c:numRef>
              <c:f>Sheet1!$A$3:$A$19</c:f>
              <c:numCache>
                <c:formatCode>General</c:formatCode>
                <c:ptCount val="17"/>
                <c:pt idx="0">
                  <c:v>900</c:v>
                </c:pt>
                <c:pt idx="1">
                  <c:v>925</c:v>
                </c:pt>
                <c:pt idx="2">
                  <c:v>950</c:v>
                </c:pt>
                <c:pt idx="3">
                  <c:v>975</c:v>
                </c:pt>
                <c:pt idx="4">
                  <c:v>1000</c:v>
                </c:pt>
                <c:pt idx="5">
                  <c:v>1025</c:v>
                </c:pt>
                <c:pt idx="6">
                  <c:v>1050</c:v>
                </c:pt>
                <c:pt idx="7">
                  <c:v>1075</c:v>
                </c:pt>
                <c:pt idx="8">
                  <c:v>1100</c:v>
                </c:pt>
                <c:pt idx="9">
                  <c:v>1125</c:v>
                </c:pt>
                <c:pt idx="10">
                  <c:v>1150</c:v>
                </c:pt>
                <c:pt idx="11">
                  <c:v>1175</c:v>
                </c:pt>
                <c:pt idx="12">
                  <c:v>1200</c:v>
                </c:pt>
                <c:pt idx="13">
                  <c:v>1225</c:v>
                </c:pt>
                <c:pt idx="14">
                  <c:v>1250</c:v>
                </c:pt>
                <c:pt idx="15">
                  <c:v>1275</c:v>
                </c:pt>
                <c:pt idx="16">
                  <c:v>1300</c:v>
                </c:pt>
              </c:numCache>
            </c:numRef>
          </c:cat>
          <c:val>
            <c:numRef>
              <c:f>Sheet1!$B$3:$B$19</c:f>
              <c:numCache>
                <c:formatCode>General</c:formatCode>
                <c:ptCount val="17"/>
                <c:pt idx="0">
                  <c:v>21.68</c:v>
                </c:pt>
                <c:pt idx="1">
                  <c:v>22.08</c:v>
                </c:pt>
                <c:pt idx="2">
                  <c:v>22.39</c:v>
                </c:pt>
                <c:pt idx="3">
                  <c:v>22.68</c:v>
                </c:pt>
                <c:pt idx="4">
                  <c:v>23.05</c:v>
                </c:pt>
                <c:pt idx="5">
                  <c:v>23.25</c:v>
                </c:pt>
                <c:pt idx="6">
                  <c:v>23.49</c:v>
                </c:pt>
                <c:pt idx="7">
                  <c:v>23.65</c:v>
                </c:pt>
                <c:pt idx="8">
                  <c:v>23.93</c:v>
                </c:pt>
                <c:pt idx="9">
                  <c:v>24.18</c:v>
                </c:pt>
                <c:pt idx="10">
                  <c:v>24.34</c:v>
                </c:pt>
                <c:pt idx="11">
                  <c:v>24.51</c:v>
                </c:pt>
                <c:pt idx="12">
                  <c:v>24.7</c:v>
                </c:pt>
                <c:pt idx="13">
                  <c:v>24.79</c:v>
                </c:pt>
                <c:pt idx="14">
                  <c:v>25.21</c:v>
                </c:pt>
                <c:pt idx="15">
                  <c:v>25.38</c:v>
                </c:pt>
                <c:pt idx="16">
                  <c:v>25.65</c:v>
                </c:pt>
              </c:numCache>
            </c:numRef>
          </c:val>
          <c:smooth val="0"/>
          <c:extLst>
            <c:ext xmlns:c16="http://schemas.microsoft.com/office/drawing/2014/chart" uri="{C3380CC4-5D6E-409C-BE32-E72D297353CC}">
              <c16:uniqueId val="{00000000-9E7C-BF43-A3A3-B23BD63EEDE4}"/>
            </c:ext>
          </c:extLst>
        </c:ser>
        <c:ser>
          <c:idx val="1"/>
          <c:order val="1"/>
          <c:tx>
            <c:v>V-pol</c:v>
          </c:tx>
          <c:marker>
            <c:symbol val="none"/>
          </c:marker>
          <c:val>
            <c:numRef>
              <c:f>Sheet1!$F$3:$F$19</c:f>
              <c:numCache>
                <c:formatCode>General</c:formatCode>
                <c:ptCount val="17"/>
                <c:pt idx="0">
                  <c:v>22.07</c:v>
                </c:pt>
                <c:pt idx="1">
                  <c:v>22.62</c:v>
                </c:pt>
                <c:pt idx="2">
                  <c:v>22.73</c:v>
                </c:pt>
                <c:pt idx="3">
                  <c:v>22.74</c:v>
                </c:pt>
                <c:pt idx="4">
                  <c:v>23.02</c:v>
                </c:pt>
                <c:pt idx="5">
                  <c:v>23.19</c:v>
                </c:pt>
                <c:pt idx="6">
                  <c:v>23.5</c:v>
                </c:pt>
                <c:pt idx="7">
                  <c:v>23.66</c:v>
                </c:pt>
                <c:pt idx="8">
                  <c:v>23.89</c:v>
                </c:pt>
                <c:pt idx="9">
                  <c:v>24.18</c:v>
                </c:pt>
                <c:pt idx="10">
                  <c:v>24.38</c:v>
                </c:pt>
                <c:pt idx="11">
                  <c:v>24.58</c:v>
                </c:pt>
                <c:pt idx="12">
                  <c:v>24.64</c:v>
                </c:pt>
                <c:pt idx="13">
                  <c:v>24.75</c:v>
                </c:pt>
                <c:pt idx="14">
                  <c:v>24.89</c:v>
                </c:pt>
                <c:pt idx="15">
                  <c:v>25.07</c:v>
                </c:pt>
                <c:pt idx="16">
                  <c:v>25.3</c:v>
                </c:pt>
              </c:numCache>
            </c:numRef>
          </c:val>
          <c:smooth val="0"/>
          <c:extLst>
            <c:ext xmlns:c16="http://schemas.microsoft.com/office/drawing/2014/chart" uri="{C3380CC4-5D6E-409C-BE32-E72D297353CC}">
              <c16:uniqueId val="{00000001-9E7C-BF43-A3A3-B23BD63EEDE4}"/>
            </c:ext>
          </c:extLst>
        </c:ser>
        <c:dLbls>
          <c:showLegendKey val="0"/>
          <c:showVal val="0"/>
          <c:showCatName val="0"/>
          <c:showSerName val="0"/>
          <c:showPercent val="0"/>
          <c:showBubbleSize val="0"/>
        </c:dLbls>
        <c:smooth val="0"/>
        <c:axId val="-2090660200"/>
        <c:axId val="-2090654392"/>
      </c:lineChart>
      <c:catAx>
        <c:axId val="-2090660200"/>
        <c:scaling>
          <c:orientation val="minMax"/>
        </c:scaling>
        <c:delete val="0"/>
        <c:axPos val="b"/>
        <c:title>
          <c:tx>
            <c:rich>
              <a:bodyPr/>
              <a:lstStyle/>
              <a:p>
                <a:pPr>
                  <a:defRPr/>
                </a:pPr>
                <a:r>
                  <a:rPr lang="en-US"/>
                  <a:t>Frequency</a:t>
                </a:r>
                <a:r>
                  <a:rPr lang="en-US" baseline="0"/>
                  <a:t> (MHz)</a:t>
                </a:r>
                <a:endParaRPr lang="en-US"/>
              </a:p>
            </c:rich>
          </c:tx>
          <c:overlay val="0"/>
        </c:title>
        <c:numFmt formatCode="General" sourceLinked="1"/>
        <c:majorTickMark val="out"/>
        <c:minorTickMark val="none"/>
        <c:tickLblPos val="nextTo"/>
        <c:crossAx val="-2090654392"/>
        <c:crosses val="autoZero"/>
        <c:auto val="1"/>
        <c:lblAlgn val="ctr"/>
        <c:lblOffset val="100"/>
        <c:tickLblSkip val="3"/>
        <c:noMultiLvlLbl val="0"/>
      </c:catAx>
      <c:valAx>
        <c:axId val="-2090654392"/>
        <c:scaling>
          <c:orientation val="minMax"/>
          <c:max val="35"/>
          <c:min val="15"/>
        </c:scaling>
        <c:delete val="0"/>
        <c:axPos val="l"/>
        <c:majorGridlines/>
        <c:title>
          <c:tx>
            <c:rich>
              <a:bodyPr rot="-5400000" vert="horz"/>
              <a:lstStyle/>
              <a:p>
                <a:pPr>
                  <a:defRPr/>
                </a:pPr>
                <a:r>
                  <a:rPr lang="en-US"/>
                  <a:t>Directivity (dB)</a:t>
                </a:r>
              </a:p>
            </c:rich>
          </c:tx>
          <c:overlay val="0"/>
        </c:title>
        <c:numFmt formatCode="General" sourceLinked="1"/>
        <c:majorTickMark val="out"/>
        <c:minorTickMark val="none"/>
        <c:tickLblPos val="nextTo"/>
        <c:crossAx val="-2090660200"/>
        <c:crosses val="autoZero"/>
        <c:crossBetween val="between"/>
        <c:majorUnit val="4"/>
      </c:valAx>
    </c:plotArea>
    <c:legend>
      <c:legendPos val="r"/>
      <c:layout>
        <c:manualLayout>
          <c:xMode val="edge"/>
          <c:yMode val="edge"/>
          <c:x val="0.74850043243103703"/>
          <c:y val="3.2023549139690903E-2"/>
          <c:w val="0.19949837999716"/>
          <c:h val="0.18595290172061801"/>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8117016622922"/>
          <c:y val="0.106481481481481"/>
          <c:w val="0.750085719403916"/>
          <c:h val="0.67114246135899702"/>
        </c:manualLayout>
      </c:layout>
      <c:lineChart>
        <c:grouping val="standard"/>
        <c:varyColors val="0"/>
        <c:ser>
          <c:idx val="0"/>
          <c:order val="0"/>
          <c:tx>
            <c:v>H-pol</c:v>
          </c:tx>
          <c:spPr>
            <a:ln>
              <a:solidFill>
                <a:srgbClr val="FF0000"/>
              </a:solidFill>
            </a:ln>
          </c:spPr>
          <c:marker>
            <c:symbol val="none"/>
          </c:marker>
          <c:cat>
            <c:numRef>
              <c:f>Sheet1!$A$3:$A$19</c:f>
              <c:numCache>
                <c:formatCode>General</c:formatCode>
                <c:ptCount val="17"/>
                <c:pt idx="0">
                  <c:v>900</c:v>
                </c:pt>
                <c:pt idx="1">
                  <c:v>925</c:v>
                </c:pt>
                <c:pt idx="2">
                  <c:v>950</c:v>
                </c:pt>
                <c:pt idx="3">
                  <c:v>975</c:v>
                </c:pt>
                <c:pt idx="4">
                  <c:v>1000</c:v>
                </c:pt>
                <c:pt idx="5">
                  <c:v>1025</c:v>
                </c:pt>
                <c:pt idx="6">
                  <c:v>1050</c:v>
                </c:pt>
                <c:pt idx="7">
                  <c:v>1075</c:v>
                </c:pt>
                <c:pt idx="8">
                  <c:v>1100</c:v>
                </c:pt>
                <c:pt idx="9">
                  <c:v>1125</c:v>
                </c:pt>
                <c:pt idx="10">
                  <c:v>1150</c:v>
                </c:pt>
                <c:pt idx="11">
                  <c:v>1175</c:v>
                </c:pt>
                <c:pt idx="12">
                  <c:v>1200</c:v>
                </c:pt>
                <c:pt idx="13">
                  <c:v>1225</c:v>
                </c:pt>
                <c:pt idx="14">
                  <c:v>1250</c:v>
                </c:pt>
                <c:pt idx="15">
                  <c:v>1275</c:v>
                </c:pt>
                <c:pt idx="16">
                  <c:v>1300</c:v>
                </c:pt>
              </c:numCache>
            </c:numRef>
          </c:cat>
          <c:val>
            <c:numRef>
              <c:f>Sheet1!$C$3:$C$19</c:f>
              <c:numCache>
                <c:formatCode>General</c:formatCode>
                <c:ptCount val="17"/>
                <c:pt idx="0">
                  <c:v>15.61</c:v>
                </c:pt>
                <c:pt idx="1">
                  <c:v>15.18</c:v>
                </c:pt>
                <c:pt idx="2">
                  <c:v>14.64</c:v>
                </c:pt>
                <c:pt idx="3">
                  <c:v>14.21</c:v>
                </c:pt>
                <c:pt idx="4">
                  <c:v>13.83</c:v>
                </c:pt>
                <c:pt idx="5">
                  <c:v>13.39</c:v>
                </c:pt>
                <c:pt idx="6">
                  <c:v>13.13</c:v>
                </c:pt>
                <c:pt idx="7">
                  <c:v>12.89</c:v>
                </c:pt>
                <c:pt idx="8">
                  <c:v>12.42</c:v>
                </c:pt>
                <c:pt idx="9">
                  <c:v>11.99</c:v>
                </c:pt>
                <c:pt idx="10">
                  <c:v>11.77</c:v>
                </c:pt>
                <c:pt idx="11">
                  <c:v>11.47</c:v>
                </c:pt>
                <c:pt idx="12">
                  <c:v>11.09</c:v>
                </c:pt>
                <c:pt idx="13">
                  <c:v>11.1</c:v>
                </c:pt>
                <c:pt idx="14">
                  <c:v>10.31</c:v>
                </c:pt>
                <c:pt idx="15">
                  <c:v>10.31</c:v>
                </c:pt>
                <c:pt idx="16">
                  <c:v>9.99</c:v>
                </c:pt>
              </c:numCache>
            </c:numRef>
          </c:val>
          <c:smooth val="0"/>
          <c:extLst>
            <c:ext xmlns:c16="http://schemas.microsoft.com/office/drawing/2014/chart" uri="{C3380CC4-5D6E-409C-BE32-E72D297353CC}">
              <c16:uniqueId val="{00000000-9CCF-224E-AF5E-62E9BCBBDDDF}"/>
            </c:ext>
          </c:extLst>
        </c:ser>
        <c:ser>
          <c:idx val="1"/>
          <c:order val="1"/>
          <c:tx>
            <c:v>V-pol</c:v>
          </c:tx>
          <c:marker>
            <c:symbol val="none"/>
          </c:marker>
          <c:val>
            <c:numRef>
              <c:f>Sheet1!$G$3:$G$19</c:f>
              <c:numCache>
                <c:formatCode>General</c:formatCode>
                <c:ptCount val="17"/>
                <c:pt idx="0">
                  <c:v>14.99</c:v>
                </c:pt>
                <c:pt idx="1">
                  <c:v>14.4</c:v>
                </c:pt>
                <c:pt idx="2">
                  <c:v>13.37</c:v>
                </c:pt>
                <c:pt idx="3">
                  <c:v>13.96</c:v>
                </c:pt>
                <c:pt idx="4">
                  <c:v>13.52</c:v>
                </c:pt>
                <c:pt idx="5">
                  <c:v>13.26</c:v>
                </c:pt>
                <c:pt idx="6">
                  <c:v>12.88</c:v>
                </c:pt>
                <c:pt idx="7">
                  <c:v>12.82</c:v>
                </c:pt>
                <c:pt idx="8">
                  <c:v>12.37</c:v>
                </c:pt>
                <c:pt idx="9">
                  <c:v>11.91</c:v>
                </c:pt>
                <c:pt idx="10">
                  <c:v>11.65</c:v>
                </c:pt>
                <c:pt idx="11">
                  <c:v>11.42</c:v>
                </c:pt>
                <c:pt idx="12">
                  <c:v>11.09</c:v>
                </c:pt>
                <c:pt idx="13">
                  <c:v>11</c:v>
                </c:pt>
                <c:pt idx="14">
                  <c:v>10.59</c:v>
                </c:pt>
                <c:pt idx="15">
                  <c:v>10.36</c:v>
                </c:pt>
                <c:pt idx="16">
                  <c:v>10.1</c:v>
                </c:pt>
              </c:numCache>
            </c:numRef>
          </c:val>
          <c:smooth val="0"/>
          <c:extLst>
            <c:ext xmlns:c16="http://schemas.microsoft.com/office/drawing/2014/chart" uri="{C3380CC4-5D6E-409C-BE32-E72D297353CC}">
              <c16:uniqueId val="{00000001-9CCF-224E-AF5E-62E9BCBBDDDF}"/>
            </c:ext>
          </c:extLst>
        </c:ser>
        <c:dLbls>
          <c:showLegendKey val="0"/>
          <c:showVal val="0"/>
          <c:showCatName val="0"/>
          <c:showSerName val="0"/>
          <c:showPercent val="0"/>
          <c:showBubbleSize val="0"/>
        </c:dLbls>
        <c:smooth val="0"/>
        <c:axId val="-2090580456"/>
        <c:axId val="-2090574968"/>
      </c:lineChart>
      <c:catAx>
        <c:axId val="-2090580456"/>
        <c:scaling>
          <c:orientation val="minMax"/>
        </c:scaling>
        <c:delete val="0"/>
        <c:axPos val="b"/>
        <c:title>
          <c:tx>
            <c:rich>
              <a:bodyPr/>
              <a:lstStyle/>
              <a:p>
                <a:pPr>
                  <a:defRPr/>
                </a:pPr>
                <a:r>
                  <a:rPr lang="en-US"/>
                  <a:t>Frequency (MHz)</a:t>
                </a:r>
              </a:p>
            </c:rich>
          </c:tx>
          <c:overlay val="0"/>
        </c:title>
        <c:numFmt formatCode="General" sourceLinked="1"/>
        <c:majorTickMark val="out"/>
        <c:minorTickMark val="none"/>
        <c:tickLblPos val="nextTo"/>
        <c:crossAx val="-2090574968"/>
        <c:crosses val="autoZero"/>
        <c:auto val="1"/>
        <c:lblAlgn val="ctr"/>
        <c:lblOffset val="100"/>
        <c:tickLblSkip val="3"/>
        <c:noMultiLvlLbl val="0"/>
      </c:catAx>
      <c:valAx>
        <c:axId val="-2090574968"/>
        <c:scaling>
          <c:orientation val="minMax"/>
        </c:scaling>
        <c:delete val="0"/>
        <c:axPos val="l"/>
        <c:majorGridlines/>
        <c:title>
          <c:tx>
            <c:rich>
              <a:bodyPr rot="-5400000" vert="horz"/>
              <a:lstStyle/>
              <a:p>
                <a:pPr>
                  <a:defRPr/>
                </a:pPr>
                <a:r>
                  <a:rPr lang="en-US"/>
                  <a:t>FWHM (deg)</a:t>
                </a:r>
              </a:p>
            </c:rich>
          </c:tx>
          <c:overlay val="0"/>
        </c:title>
        <c:numFmt formatCode="General" sourceLinked="1"/>
        <c:majorTickMark val="out"/>
        <c:minorTickMark val="none"/>
        <c:tickLblPos val="nextTo"/>
        <c:crossAx val="-2090580456"/>
        <c:crosses val="autoZero"/>
        <c:crossBetween val="between"/>
        <c:majorUnit val="4"/>
      </c:valAx>
    </c:plotArea>
    <c:legend>
      <c:legendPos val="r"/>
      <c:layout>
        <c:manualLayout>
          <c:xMode val="edge"/>
          <c:yMode val="edge"/>
          <c:x val="0.65801596675415597"/>
          <c:y val="3.2023549139690903E-2"/>
          <c:w val="0.218599509902516"/>
          <c:h val="0.18595290172061801"/>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8117016622922"/>
          <c:y val="0.13467993991944299"/>
          <c:w val="0.80435170603674599"/>
          <c:h val="0.66928635378244605"/>
        </c:manualLayout>
      </c:layout>
      <c:lineChart>
        <c:grouping val="standard"/>
        <c:varyColors val="0"/>
        <c:ser>
          <c:idx val="0"/>
          <c:order val="0"/>
          <c:tx>
            <c:v>H-pol</c:v>
          </c:tx>
          <c:spPr>
            <a:ln>
              <a:solidFill>
                <a:srgbClr val="FF0000"/>
              </a:solidFill>
            </a:ln>
          </c:spPr>
          <c:marker>
            <c:symbol val="none"/>
          </c:marker>
          <c:cat>
            <c:numRef>
              <c:f>Sheet1!$A$3:$A$19</c:f>
              <c:numCache>
                <c:formatCode>General</c:formatCode>
                <c:ptCount val="17"/>
                <c:pt idx="0">
                  <c:v>900</c:v>
                </c:pt>
                <c:pt idx="1">
                  <c:v>925</c:v>
                </c:pt>
                <c:pt idx="2">
                  <c:v>950</c:v>
                </c:pt>
                <c:pt idx="3">
                  <c:v>975</c:v>
                </c:pt>
                <c:pt idx="4">
                  <c:v>1000</c:v>
                </c:pt>
                <c:pt idx="5">
                  <c:v>1025</c:v>
                </c:pt>
                <c:pt idx="6">
                  <c:v>1050</c:v>
                </c:pt>
                <c:pt idx="7">
                  <c:v>1075</c:v>
                </c:pt>
                <c:pt idx="8">
                  <c:v>1100</c:v>
                </c:pt>
                <c:pt idx="9">
                  <c:v>1125</c:v>
                </c:pt>
                <c:pt idx="10">
                  <c:v>1150</c:v>
                </c:pt>
                <c:pt idx="11">
                  <c:v>1175</c:v>
                </c:pt>
                <c:pt idx="12">
                  <c:v>1200</c:v>
                </c:pt>
                <c:pt idx="13">
                  <c:v>1225</c:v>
                </c:pt>
                <c:pt idx="14">
                  <c:v>1250</c:v>
                </c:pt>
                <c:pt idx="15">
                  <c:v>1275</c:v>
                </c:pt>
                <c:pt idx="16">
                  <c:v>1300</c:v>
                </c:pt>
              </c:numCache>
            </c:numRef>
          </c:cat>
          <c:val>
            <c:numRef>
              <c:f>Sheet1!$E$3:$E$19</c:f>
              <c:numCache>
                <c:formatCode>General</c:formatCode>
                <c:ptCount val="17"/>
                <c:pt idx="0">
                  <c:v>46.01</c:v>
                </c:pt>
                <c:pt idx="1">
                  <c:v>54.19</c:v>
                </c:pt>
                <c:pt idx="2">
                  <c:v>46.95</c:v>
                </c:pt>
                <c:pt idx="3">
                  <c:v>50.15</c:v>
                </c:pt>
                <c:pt idx="4">
                  <c:v>51.73</c:v>
                </c:pt>
                <c:pt idx="5">
                  <c:v>53.01</c:v>
                </c:pt>
                <c:pt idx="6">
                  <c:v>54.23</c:v>
                </c:pt>
                <c:pt idx="7">
                  <c:v>48.39</c:v>
                </c:pt>
                <c:pt idx="8">
                  <c:v>58.19</c:v>
                </c:pt>
                <c:pt idx="9">
                  <c:v>48.7</c:v>
                </c:pt>
                <c:pt idx="10">
                  <c:v>72.78</c:v>
                </c:pt>
                <c:pt idx="11">
                  <c:v>60.3</c:v>
                </c:pt>
                <c:pt idx="12">
                  <c:v>57.21</c:v>
                </c:pt>
                <c:pt idx="13">
                  <c:v>58.99</c:v>
                </c:pt>
                <c:pt idx="14">
                  <c:v>56.12</c:v>
                </c:pt>
                <c:pt idx="15">
                  <c:v>56.17</c:v>
                </c:pt>
                <c:pt idx="16">
                  <c:v>56.36</c:v>
                </c:pt>
              </c:numCache>
            </c:numRef>
          </c:val>
          <c:smooth val="0"/>
          <c:extLst>
            <c:ext xmlns:c16="http://schemas.microsoft.com/office/drawing/2014/chart" uri="{C3380CC4-5D6E-409C-BE32-E72D297353CC}">
              <c16:uniqueId val="{00000000-9963-D145-9BFE-EE2E46E6583F}"/>
            </c:ext>
          </c:extLst>
        </c:ser>
        <c:ser>
          <c:idx val="1"/>
          <c:order val="1"/>
          <c:tx>
            <c:v>V-pol</c:v>
          </c:tx>
          <c:marker>
            <c:symbol val="none"/>
          </c:marker>
          <c:val>
            <c:numRef>
              <c:f>Sheet1!$I$3:$I$19</c:f>
              <c:numCache>
                <c:formatCode>General</c:formatCode>
                <c:ptCount val="17"/>
                <c:pt idx="0">
                  <c:v>49.7</c:v>
                </c:pt>
                <c:pt idx="1">
                  <c:v>62.83</c:v>
                </c:pt>
                <c:pt idx="2">
                  <c:v>56.17</c:v>
                </c:pt>
                <c:pt idx="3">
                  <c:v>51.92</c:v>
                </c:pt>
                <c:pt idx="4">
                  <c:v>64.650000000000006</c:v>
                </c:pt>
                <c:pt idx="5">
                  <c:v>57.29</c:v>
                </c:pt>
                <c:pt idx="6">
                  <c:v>57.23</c:v>
                </c:pt>
                <c:pt idx="7">
                  <c:v>55.54</c:v>
                </c:pt>
                <c:pt idx="8">
                  <c:v>56.15</c:v>
                </c:pt>
                <c:pt idx="9">
                  <c:v>54.22</c:v>
                </c:pt>
                <c:pt idx="10">
                  <c:v>55.39</c:v>
                </c:pt>
                <c:pt idx="11">
                  <c:v>60.51</c:v>
                </c:pt>
                <c:pt idx="12">
                  <c:v>63.6</c:v>
                </c:pt>
                <c:pt idx="13">
                  <c:v>60.34</c:v>
                </c:pt>
                <c:pt idx="14">
                  <c:v>57.07</c:v>
                </c:pt>
                <c:pt idx="15">
                  <c:v>59.44</c:v>
                </c:pt>
                <c:pt idx="16">
                  <c:v>59.69</c:v>
                </c:pt>
              </c:numCache>
            </c:numRef>
          </c:val>
          <c:smooth val="0"/>
          <c:extLst>
            <c:ext xmlns:c16="http://schemas.microsoft.com/office/drawing/2014/chart" uri="{C3380CC4-5D6E-409C-BE32-E72D297353CC}">
              <c16:uniqueId val="{00000001-9963-D145-9BFE-EE2E46E6583F}"/>
            </c:ext>
          </c:extLst>
        </c:ser>
        <c:dLbls>
          <c:showLegendKey val="0"/>
          <c:showVal val="0"/>
          <c:showCatName val="0"/>
          <c:showSerName val="0"/>
          <c:showPercent val="0"/>
          <c:showBubbleSize val="0"/>
        </c:dLbls>
        <c:smooth val="0"/>
        <c:axId val="-2095543240"/>
        <c:axId val="-2095537784"/>
      </c:lineChart>
      <c:catAx>
        <c:axId val="-2095543240"/>
        <c:scaling>
          <c:orientation val="minMax"/>
        </c:scaling>
        <c:delete val="0"/>
        <c:axPos val="b"/>
        <c:title>
          <c:tx>
            <c:rich>
              <a:bodyPr/>
              <a:lstStyle/>
              <a:p>
                <a:pPr>
                  <a:defRPr/>
                </a:pPr>
                <a:r>
                  <a:rPr lang="en-US"/>
                  <a:t>Frequency (MHz)</a:t>
                </a:r>
              </a:p>
            </c:rich>
          </c:tx>
          <c:overlay val="0"/>
        </c:title>
        <c:numFmt formatCode="General" sourceLinked="1"/>
        <c:majorTickMark val="out"/>
        <c:minorTickMark val="none"/>
        <c:tickLblPos val="nextTo"/>
        <c:crossAx val="-2095537784"/>
        <c:crosses val="autoZero"/>
        <c:auto val="1"/>
        <c:lblAlgn val="ctr"/>
        <c:lblOffset val="100"/>
        <c:tickLblSkip val="3"/>
        <c:noMultiLvlLbl val="0"/>
      </c:catAx>
      <c:valAx>
        <c:axId val="-2095537784"/>
        <c:scaling>
          <c:orientation val="minMax"/>
          <c:max val="80"/>
          <c:min val="30"/>
        </c:scaling>
        <c:delete val="0"/>
        <c:axPos val="l"/>
        <c:majorGridlines/>
        <c:title>
          <c:tx>
            <c:rich>
              <a:bodyPr rot="-5400000" vert="horz"/>
              <a:lstStyle/>
              <a:p>
                <a:pPr>
                  <a:defRPr/>
                </a:pPr>
                <a:r>
                  <a:rPr lang="en-US"/>
                  <a:t>Front </a:t>
                </a:r>
                <a:r>
                  <a:rPr lang="en-US" baseline="0"/>
                  <a:t> to back relation (dB)</a:t>
                </a:r>
                <a:endParaRPr lang="en-US"/>
              </a:p>
            </c:rich>
          </c:tx>
          <c:overlay val="0"/>
        </c:title>
        <c:numFmt formatCode="General" sourceLinked="1"/>
        <c:majorTickMark val="out"/>
        <c:minorTickMark val="none"/>
        <c:tickLblPos val="nextTo"/>
        <c:crossAx val="-2095543240"/>
        <c:crosses val="autoZero"/>
        <c:crossBetween val="between"/>
        <c:majorUnit val="10"/>
      </c:valAx>
    </c:plotArea>
    <c:legend>
      <c:legendPos val="r"/>
      <c:layout>
        <c:manualLayout>
          <c:xMode val="edge"/>
          <c:yMode val="edge"/>
          <c:x val="0.77190485564304501"/>
          <c:y val="3.0684595712736799E-2"/>
          <c:w val="0.15031736657917799"/>
          <c:h val="0.18595290172061801"/>
        </c:manualLayout>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1C1218-6E94-FB43-BF29-8BB933074F96}" type="doc">
      <dgm:prSet loTypeId="urn:microsoft.com/office/officeart/2005/8/layout/hierarchy4" loCatId="" qsTypeId="urn:microsoft.com/office/officeart/2005/8/quickstyle/3d2" qsCatId="3D" csTypeId="urn:microsoft.com/office/officeart/2005/8/colors/accent1_2" csCatId="accent1" phldr="1"/>
      <dgm:spPr/>
      <dgm:t>
        <a:bodyPr/>
        <a:lstStyle/>
        <a:p>
          <a:endParaRPr lang="en-US"/>
        </a:p>
      </dgm:t>
    </dgm:pt>
    <dgm:pt modelId="{AF6900AA-D2B9-8E49-96A8-F80D7F1002D8}">
      <dgm:prSet phldrT="[Text]"/>
      <dgm:spPr>
        <a:solidFill>
          <a:srgbClr val="FFC000"/>
        </a:solidFill>
      </dgm:spPr>
      <dgm:t>
        <a:bodyPr/>
        <a:lstStyle/>
        <a:p>
          <a:r>
            <a:rPr lang="en-US" dirty="0">
              <a:solidFill>
                <a:schemeClr val="tx1"/>
              </a:solidFill>
            </a:rPr>
            <a:t>Standard Cosmological Model</a:t>
          </a:r>
        </a:p>
      </dgm:t>
    </dgm:pt>
    <dgm:pt modelId="{48A74C10-922E-E343-9AEC-2E4ED4046C93}" type="parTrans" cxnId="{D594FE22-F244-9341-811B-4414C0DF3870}">
      <dgm:prSet/>
      <dgm:spPr/>
      <dgm:t>
        <a:bodyPr/>
        <a:lstStyle/>
        <a:p>
          <a:endParaRPr lang="en-US"/>
        </a:p>
      </dgm:t>
    </dgm:pt>
    <dgm:pt modelId="{13968E09-2193-5C40-948A-053E305A36C4}" type="sibTrans" cxnId="{D594FE22-F244-9341-811B-4414C0DF3870}">
      <dgm:prSet/>
      <dgm:spPr/>
      <dgm:t>
        <a:bodyPr/>
        <a:lstStyle/>
        <a:p>
          <a:endParaRPr lang="en-US"/>
        </a:p>
      </dgm:t>
    </dgm:pt>
    <dgm:pt modelId="{B4BA588B-FB00-BC44-BD60-4E5A2AFC9C0C}">
      <dgm:prSet phldrT="[Text]" custT="1"/>
      <dgm:spPr>
        <a:solidFill>
          <a:schemeClr val="accent3">
            <a:lumMod val="20000"/>
            <a:lumOff val="80000"/>
          </a:schemeClr>
        </a:solidFill>
      </dgm:spPr>
      <dgm:t>
        <a:bodyPr/>
        <a:lstStyle/>
        <a:p>
          <a:r>
            <a:rPr lang="en-US" sz="2800" dirty="0">
              <a:solidFill>
                <a:schemeClr val="tx1"/>
              </a:solidFill>
            </a:rPr>
            <a:t>Observational tests</a:t>
          </a:r>
        </a:p>
      </dgm:t>
    </dgm:pt>
    <dgm:pt modelId="{B976840C-C9E2-DE4B-9E10-5235D975A0A7}" type="parTrans" cxnId="{23F5EBFA-12FE-BC43-A29A-AA18DE53D56C}">
      <dgm:prSet/>
      <dgm:spPr/>
      <dgm:t>
        <a:bodyPr/>
        <a:lstStyle/>
        <a:p>
          <a:endParaRPr lang="en-US"/>
        </a:p>
      </dgm:t>
    </dgm:pt>
    <dgm:pt modelId="{052C7A50-7D31-9249-A70A-EA4A592194CA}" type="sibTrans" cxnId="{23F5EBFA-12FE-BC43-A29A-AA18DE53D56C}">
      <dgm:prSet/>
      <dgm:spPr/>
      <dgm:t>
        <a:bodyPr/>
        <a:lstStyle/>
        <a:p>
          <a:endParaRPr lang="en-US"/>
        </a:p>
      </dgm:t>
    </dgm:pt>
    <dgm:pt modelId="{B3F8F7AE-0A15-FD46-9A5E-8C43EBFF4608}">
      <dgm:prSet phldrT="[Text]" custT="1"/>
      <dgm:spPr>
        <a:solidFill>
          <a:schemeClr val="accent3">
            <a:lumMod val="20000"/>
            <a:lumOff val="80000"/>
          </a:schemeClr>
        </a:solidFill>
      </dgm:spPr>
      <dgm:t>
        <a:bodyPr/>
        <a:lstStyle/>
        <a:p>
          <a:r>
            <a:rPr lang="en-US" sz="2000" dirty="0">
              <a:solidFill>
                <a:schemeClr val="tx1"/>
              </a:solidFill>
            </a:rPr>
            <a:t>SN </a:t>
          </a:r>
          <a:r>
            <a:rPr lang="en-US" sz="2000" dirty="0" err="1">
              <a:solidFill>
                <a:schemeClr val="tx1"/>
              </a:solidFill>
            </a:rPr>
            <a:t>Ia</a:t>
          </a:r>
          <a:endParaRPr lang="en-US" sz="2000" dirty="0">
            <a:solidFill>
              <a:schemeClr val="tx1"/>
            </a:solidFill>
          </a:endParaRPr>
        </a:p>
      </dgm:t>
    </dgm:pt>
    <dgm:pt modelId="{73221468-2965-BE45-932F-C18080F17C6D}" type="parTrans" cxnId="{3C583B16-CD28-EA41-BE77-4E98F4EA753C}">
      <dgm:prSet/>
      <dgm:spPr/>
      <dgm:t>
        <a:bodyPr/>
        <a:lstStyle/>
        <a:p>
          <a:endParaRPr lang="en-US"/>
        </a:p>
      </dgm:t>
    </dgm:pt>
    <dgm:pt modelId="{8DC773C6-D4A4-C045-9FA7-532CEAF2F6A8}" type="sibTrans" cxnId="{3C583B16-CD28-EA41-BE77-4E98F4EA753C}">
      <dgm:prSet/>
      <dgm:spPr/>
      <dgm:t>
        <a:bodyPr/>
        <a:lstStyle/>
        <a:p>
          <a:endParaRPr lang="en-US"/>
        </a:p>
      </dgm:t>
    </dgm:pt>
    <dgm:pt modelId="{91ED6005-1181-3D43-B767-A70B1475A854}">
      <dgm:prSet phldrT="[Text]" custT="1"/>
      <dgm:spPr>
        <a:solidFill>
          <a:schemeClr val="accent3">
            <a:lumMod val="20000"/>
            <a:lumOff val="80000"/>
          </a:schemeClr>
        </a:solidFill>
      </dgm:spPr>
      <dgm:t>
        <a:bodyPr/>
        <a:lstStyle/>
        <a:p>
          <a:r>
            <a:rPr lang="en-US" sz="2000" dirty="0">
              <a:solidFill>
                <a:schemeClr val="tx1"/>
              </a:solidFill>
            </a:rPr>
            <a:t>Weak </a:t>
          </a:r>
        </a:p>
        <a:p>
          <a:r>
            <a:rPr lang="en-US" sz="2000" dirty="0">
              <a:solidFill>
                <a:schemeClr val="tx1"/>
              </a:solidFill>
            </a:rPr>
            <a:t>Lensing</a:t>
          </a:r>
        </a:p>
      </dgm:t>
    </dgm:pt>
    <dgm:pt modelId="{0F946AEB-2AD6-4248-9C8F-DD983FB381C7}" type="parTrans" cxnId="{4EC0404C-1457-C242-A0E7-2C148E311B06}">
      <dgm:prSet/>
      <dgm:spPr/>
      <dgm:t>
        <a:bodyPr/>
        <a:lstStyle/>
        <a:p>
          <a:endParaRPr lang="en-US"/>
        </a:p>
      </dgm:t>
    </dgm:pt>
    <dgm:pt modelId="{654B53F7-B180-0049-A795-981E4C6945B2}" type="sibTrans" cxnId="{4EC0404C-1457-C242-A0E7-2C148E311B06}">
      <dgm:prSet/>
      <dgm:spPr/>
      <dgm:t>
        <a:bodyPr/>
        <a:lstStyle/>
        <a:p>
          <a:endParaRPr lang="en-US"/>
        </a:p>
      </dgm:t>
    </dgm:pt>
    <dgm:pt modelId="{DCBF0076-405E-FF40-9E5B-085E36834218}">
      <dgm:prSet phldrT="[Text]"/>
      <dgm:spPr>
        <a:solidFill>
          <a:srgbClr val="FFC000"/>
        </a:solidFill>
      </dgm:spPr>
      <dgm:t>
        <a:bodyPr/>
        <a:lstStyle/>
        <a:p>
          <a:r>
            <a:rPr lang="en-US" dirty="0">
              <a:solidFill>
                <a:schemeClr val="tx1"/>
              </a:solidFill>
            </a:rPr>
            <a:t>Geometry of the Universe (k=0)</a:t>
          </a:r>
        </a:p>
      </dgm:t>
    </dgm:pt>
    <dgm:pt modelId="{E19E3691-E1EA-4C4A-ADB3-60A0C6D85412}" type="parTrans" cxnId="{7BE922B8-CD80-2246-8562-521BB6D9059B}">
      <dgm:prSet/>
      <dgm:spPr/>
      <dgm:t>
        <a:bodyPr/>
        <a:lstStyle/>
        <a:p>
          <a:endParaRPr lang="en-US"/>
        </a:p>
      </dgm:t>
    </dgm:pt>
    <dgm:pt modelId="{FCF25BE2-0204-614D-BB67-4B6C9C2BB559}" type="sibTrans" cxnId="{7BE922B8-CD80-2246-8562-521BB6D9059B}">
      <dgm:prSet/>
      <dgm:spPr/>
      <dgm:t>
        <a:bodyPr/>
        <a:lstStyle/>
        <a:p>
          <a:endParaRPr lang="en-US"/>
        </a:p>
      </dgm:t>
    </dgm:pt>
    <dgm:pt modelId="{2E24D05C-929D-7144-A9BD-B1463CAC4F20}">
      <dgm:prSet phldrT="[Text]" custT="1"/>
      <dgm:spPr>
        <a:solidFill>
          <a:schemeClr val="accent3">
            <a:lumMod val="20000"/>
            <a:lumOff val="80000"/>
          </a:schemeClr>
        </a:solidFill>
      </dgm:spPr>
      <dgm:t>
        <a:bodyPr/>
        <a:lstStyle/>
        <a:p>
          <a:r>
            <a:rPr lang="en-US" sz="2000" dirty="0">
              <a:solidFill>
                <a:schemeClr val="tx1"/>
              </a:solidFill>
            </a:rPr>
            <a:t>CMB</a:t>
          </a:r>
        </a:p>
      </dgm:t>
    </dgm:pt>
    <dgm:pt modelId="{7E30EF86-DABE-9545-BDE0-D55B655126C9}" type="parTrans" cxnId="{118C8E97-8028-B240-8B9A-4AD52D289246}">
      <dgm:prSet/>
      <dgm:spPr/>
      <dgm:t>
        <a:bodyPr/>
        <a:lstStyle/>
        <a:p>
          <a:endParaRPr lang="en-US"/>
        </a:p>
      </dgm:t>
    </dgm:pt>
    <dgm:pt modelId="{AB7E4CEA-F871-1B46-84D7-1899D74A25A3}" type="sibTrans" cxnId="{118C8E97-8028-B240-8B9A-4AD52D289246}">
      <dgm:prSet/>
      <dgm:spPr/>
      <dgm:t>
        <a:bodyPr/>
        <a:lstStyle/>
        <a:p>
          <a:endParaRPr lang="en-US"/>
        </a:p>
      </dgm:t>
    </dgm:pt>
    <dgm:pt modelId="{0450F35C-1B4F-F54D-A944-32D70EEF5D07}">
      <dgm:prSet custT="1"/>
      <dgm:spPr>
        <a:solidFill>
          <a:schemeClr val="accent3">
            <a:lumMod val="20000"/>
            <a:lumOff val="80000"/>
          </a:schemeClr>
        </a:solidFill>
      </dgm:spPr>
      <dgm:t>
        <a:bodyPr/>
        <a:lstStyle/>
        <a:p>
          <a:r>
            <a:rPr lang="en-US" sz="2000" dirty="0">
              <a:solidFill>
                <a:schemeClr val="tx1"/>
              </a:solidFill>
            </a:rPr>
            <a:t>Baryon Acoustic Oscillations</a:t>
          </a:r>
        </a:p>
      </dgm:t>
    </dgm:pt>
    <dgm:pt modelId="{B5A49313-4F45-F647-998A-76FD9F1D5661}" type="parTrans" cxnId="{56B87D55-B94B-C247-8260-0E39E6743836}">
      <dgm:prSet/>
      <dgm:spPr/>
      <dgm:t>
        <a:bodyPr/>
        <a:lstStyle/>
        <a:p>
          <a:endParaRPr lang="en-US"/>
        </a:p>
      </dgm:t>
    </dgm:pt>
    <dgm:pt modelId="{37791FAD-074C-024E-8202-5F4AF43834A1}" type="sibTrans" cxnId="{56B87D55-B94B-C247-8260-0E39E6743836}">
      <dgm:prSet/>
      <dgm:spPr/>
      <dgm:t>
        <a:bodyPr/>
        <a:lstStyle/>
        <a:p>
          <a:endParaRPr lang="en-US"/>
        </a:p>
      </dgm:t>
    </dgm:pt>
    <dgm:pt modelId="{D32FA58E-E537-1740-99E9-37C2E2EE5AB8}">
      <dgm:prSet custT="1"/>
      <dgm:spPr>
        <a:solidFill>
          <a:schemeClr val="accent3">
            <a:lumMod val="20000"/>
            <a:lumOff val="80000"/>
          </a:schemeClr>
        </a:solidFill>
      </dgm:spPr>
      <dgm:t>
        <a:bodyPr/>
        <a:lstStyle/>
        <a:p>
          <a:r>
            <a:rPr lang="en-US" sz="2000" dirty="0">
              <a:solidFill>
                <a:schemeClr val="tx1"/>
              </a:solidFill>
            </a:rPr>
            <a:t>Cluster Counting</a:t>
          </a:r>
        </a:p>
      </dgm:t>
    </dgm:pt>
    <dgm:pt modelId="{E902749D-53FA-1E40-820B-B8EB6A769787}" type="parTrans" cxnId="{08215ABD-F3CF-9549-B4D4-D16DC2573B48}">
      <dgm:prSet/>
      <dgm:spPr/>
      <dgm:t>
        <a:bodyPr/>
        <a:lstStyle/>
        <a:p>
          <a:endParaRPr lang="en-US"/>
        </a:p>
      </dgm:t>
    </dgm:pt>
    <dgm:pt modelId="{8B155AA9-B855-024A-B52A-33600931A5D6}" type="sibTrans" cxnId="{08215ABD-F3CF-9549-B4D4-D16DC2573B48}">
      <dgm:prSet/>
      <dgm:spPr/>
      <dgm:t>
        <a:bodyPr/>
        <a:lstStyle/>
        <a:p>
          <a:endParaRPr lang="en-US"/>
        </a:p>
      </dgm:t>
    </dgm:pt>
    <dgm:pt modelId="{D503253F-556F-C847-B21A-EEBDE7875786}" type="pres">
      <dgm:prSet presAssocID="{BE1C1218-6E94-FB43-BF29-8BB933074F96}" presName="Name0" presStyleCnt="0">
        <dgm:presLayoutVars>
          <dgm:chPref val="1"/>
          <dgm:dir/>
          <dgm:animOne val="branch"/>
          <dgm:animLvl val="lvl"/>
          <dgm:resizeHandles/>
        </dgm:presLayoutVars>
      </dgm:prSet>
      <dgm:spPr/>
    </dgm:pt>
    <dgm:pt modelId="{E2D45243-0216-6D4D-A93D-55CDCF3225DA}" type="pres">
      <dgm:prSet presAssocID="{AF6900AA-D2B9-8E49-96A8-F80D7F1002D8}" presName="vertOne" presStyleCnt="0"/>
      <dgm:spPr/>
    </dgm:pt>
    <dgm:pt modelId="{00896271-58D3-9141-BE31-C58064AC9F51}" type="pres">
      <dgm:prSet presAssocID="{AF6900AA-D2B9-8E49-96A8-F80D7F1002D8}" presName="txOne" presStyleLbl="node0" presStyleIdx="0" presStyleCnt="1">
        <dgm:presLayoutVars>
          <dgm:chPref val="3"/>
        </dgm:presLayoutVars>
      </dgm:prSet>
      <dgm:spPr/>
    </dgm:pt>
    <dgm:pt modelId="{0B2C3D45-4A3A-B843-B1BA-ABA0375E284F}" type="pres">
      <dgm:prSet presAssocID="{AF6900AA-D2B9-8E49-96A8-F80D7F1002D8}" presName="parTransOne" presStyleCnt="0"/>
      <dgm:spPr/>
    </dgm:pt>
    <dgm:pt modelId="{B2C3E86A-3088-0941-95F0-1557087E3D9D}" type="pres">
      <dgm:prSet presAssocID="{AF6900AA-D2B9-8E49-96A8-F80D7F1002D8}" presName="horzOne" presStyleCnt="0"/>
      <dgm:spPr/>
    </dgm:pt>
    <dgm:pt modelId="{2ED9EAF5-995F-A34B-80DD-37BE1F8FE42D}" type="pres">
      <dgm:prSet presAssocID="{B4BA588B-FB00-BC44-BD60-4E5A2AFC9C0C}" presName="vertTwo" presStyleCnt="0"/>
      <dgm:spPr/>
    </dgm:pt>
    <dgm:pt modelId="{BB9363DA-3CAD-9045-8AA0-40382A76305F}" type="pres">
      <dgm:prSet presAssocID="{B4BA588B-FB00-BC44-BD60-4E5A2AFC9C0C}" presName="txTwo" presStyleLbl="node2" presStyleIdx="0" presStyleCnt="2" custScaleX="71876">
        <dgm:presLayoutVars>
          <dgm:chPref val="3"/>
        </dgm:presLayoutVars>
      </dgm:prSet>
      <dgm:spPr/>
    </dgm:pt>
    <dgm:pt modelId="{B704E72A-0815-BA41-8F2F-C3274A2B11ED}" type="pres">
      <dgm:prSet presAssocID="{B4BA588B-FB00-BC44-BD60-4E5A2AFC9C0C}" presName="parTransTwo" presStyleCnt="0"/>
      <dgm:spPr/>
    </dgm:pt>
    <dgm:pt modelId="{217B0C7B-FC52-FE40-8DC7-5F2928FDC734}" type="pres">
      <dgm:prSet presAssocID="{B4BA588B-FB00-BC44-BD60-4E5A2AFC9C0C}" presName="horzTwo" presStyleCnt="0"/>
      <dgm:spPr/>
    </dgm:pt>
    <dgm:pt modelId="{82CED3FA-51CD-FA47-968B-B4C7050D8749}" type="pres">
      <dgm:prSet presAssocID="{B3F8F7AE-0A15-FD46-9A5E-8C43EBFF4608}" presName="vertThree" presStyleCnt="0"/>
      <dgm:spPr/>
    </dgm:pt>
    <dgm:pt modelId="{0E263C2C-D34D-D74C-B6BC-9116BB930D16}" type="pres">
      <dgm:prSet presAssocID="{B3F8F7AE-0A15-FD46-9A5E-8C43EBFF4608}" presName="txThree" presStyleLbl="node3" presStyleIdx="0" presStyleCnt="5">
        <dgm:presLayoutVars>
          <dgm:chPref val="3"/>
        </dgm:presLayoutVars>
      </dgm:prSet>
      <dgm:spPr/>
    </dgm:pt>
    <dgm:pt modelId="{AE02BE54-C4EE-594D-AE96-76008707BA25}" type="pres">
      <dgm:prSet presAssocID="{B3F8F7AE-0A15-FD46-9A5E-8C43EBFF4608}" presName="horzThree" presStyleCnt="0"/>
      <dgm:spPr/>
    </dgm:pt>
    <dgm:pt modelId="{3AA07A24-AE26-B540-88EA-5BFDBB0EE8A4}" type="pres">
      <dgm:prSet presAssocID="{8DC773C6-D4A4-C045-9FA7-532CEAF2F6A8}" presName="sibSpaceThree" presStyleCnt="0"/>
      <dgm:spPr/>
    </dgm:pt>
    <dgm:pt modelId="{ED070D00-FFE4-0E47-967C-A39F71BBBDB4}" type="pres">
      <dgm:prSet presAssocID="{91ED6005-1181-3D43-B767-A70B1475A854}" presName="vertThree" presStyleCnt="0"/>
      <dgm:spPr/>
    </dgm:pt>
    <dgm:pt modelId="{576860A8-513A-B547-9D92-C0FA15330810}" type="pres">
      <dgm:prSet presAssocID="{91ED6005-1181-3D43-B767-A70B1475A854}" presName="txThree" presStyleLbl="node3" presStyleIdx="1" presStyleCnt="5" custScaleX="131835">
        <dgm:presLayoutVars>
          <dgm:chPref val="3"/>
        </dgm:presLayoutVars>
      </dgm:prSet>
      <dgm:spPr/>
    </dgm:pt>
    <dgm:pt modelId="{80D2F809-ECA3-1043-81B5-9F9CDA07454F}" type="pres">
      <dgm:prSet presAssocID="{91ED6005-1181-3D43-B767-A70B1475A854}" presName="horzThree" presStyleCnt="0"/>
      <dgm:spPr/>
    </dgm:pt>
    <dgm:pt modelId="{7B160BFD-54E6-4641-9905-67759D8CF100}" type="pres">
      <dgm:prSet presAssocID="{654B53F7-B180-0049-A795-981E4C6945B2}" presName="sibSpaceThree" presStyleCnt="0"/>
      <dgm:spPr/>
    </dgm:pt>
    <dgm:pt modelId="{799B135F-0938-D749-A3F0-99D0A6A566CF}" type="pres">
      <dgm:prSet presAssocID="{2E24D05C-929D-7144-A9BD-B1463CAC4F20}" presName="vertThree" presStyleCnt="0"/>
      <dgm:spPr/>
    </dgm:pt>
    <dgm:pt modelId="{02FA234A-2D74-2E46-9037-656552865D7A}" type="pres">
      <dgm:prSet presAssocID="{2E24D05C-929D-7144-A9BD-B1463CAC4F20}" presName="txThree" presStyleLbl="node3" presStyleIdx="2" presStyleCnt="5">
        <dgm:presLayoutVars>
          <dgm:chPref val="3"/>
        </dgm:presLayoutVars>
      </dgm:prSet>
      <dgm:spPr/>
    </dgm:pt>
    <dgm:pt modelId="{D4E9B6B1-C56B-EB4C-A675-5FEEA1647BD7}" type="pres">
      <dgm:prSet presAssocID="{2E24D05C-929D-7144-A9BD-B1463CAC4F20}" presName="horzThree" presStyleCnt="0"/>
      <dgm:spPr/>
    </dgm:pt>
    <dgm:pt modelId="{3CE853C6-AC9A-0F42-9E92-1C7021921518}" type="pres">
      <dgm:prSet presAssocID="{AB7E4CEA-F871-1B46-84D7-1899D74A25A3}" presName="sibSpaceThree" presStyleCnt="0"/>
      <dgm:spPr/>
    </dgm:pt>
    <dgm:pt modelId="{64DC36CB-D5D2-0345-8B8D-8451CEA74B71}" type="pres">
      <dgm:prSet presAssocID="{0450F35C-1B4F-F54D-A944-32D70EEF5D07}" presName="vertThree" presStyleCnt="0"/>
      <dgm:spPr/>
    </dgm:pt>
    <dgm:pt modelId="{FD3D3DC5-C5F2-C84F-AEEB-C433E3F6649C}" type="pres">
      <dgm:prSet presAssocID="{0450F35C-1B4F-F54D-A944-32D70EEF5D07}" presName="txThree" presStyleLbl="node3" presStyleIdx="3" presStyleCnt="5" custScaleX="179425">
        <dgm:presLayoutVars>
          <dgm:chPref val="3"/>
        </dgm:presLayoutVars>
      </dgm:prSet>
      <dgm:spPr/>
    </dgm:pt>
    <dgm:pt modelId="{3377202F-50FC-E34E-9B87-346516DB071E}" type="pres">
      <dgm:prSet presAssocID="{0450F35C-1B4F-F54D-A944-32D70EEF5D07}" presName="horzThree" presStyleCnt="0"/>
      <dgm:spPr/>
    </dgm:pt>
    <dgm:pt modelId="{24820D51-43E3-FE4E-9915-8BAFE5DC5560}" type="pres">
      <dgm:prSet presAssocID="{37791FAD-074C-024E-8202-5F4AF43834A1}" presName="sibSpaceThree" presStyleCnt="0"/>
      <dgm:spPr/>
    </dgm:pt>
    <dgm:pt modelId="{B4117800-83C5-D44E-9EC4-6A6F08375253}" type="pres">
      <dgm:prSet presAssocID="{D32FA58E-E537-1740-99E9-37C2E2EE5AB8}" presName="vertThree" presStyleCnt="0"/>
      <dgm:spPr/>
    </dgm:pt>
    <dgm:pt modelId="{D5DBFC9E-DBEA-054D-9703-6180981BF8D5}" type="pres">
      <dgm:prSet presAssocID="{D32FA58E-E537-1740-99E9-37C2E2EE5AB8}" presName="txThree" presStyleLbl="node3" presStyleIdx="4" presStyleCnt="5" custScaleX="155246" custLinFactNeighborX="4394">
        <dgm:presLayoutVars>
          <dgm:chPref val="3"/>
        </dgm:presLayoutVars>
      </dgm:prSet>
      <dgm:spPr/>
    </dgm:pt>
    <dgm:pt modelId="{EEB6D6E8-7455-B241-BCE6-871193F379D0}" type="pres">
      <dgm:prSet presAssocID="{D32FA58E-E537-1740-99E9-37C2E2EE5AB8}" presName="horzThree" presStyleCnt="0"/>
      <dgm:spPr/>
    </dgm:pt>
    <dgm:pt modelId="{2AF04E02-C802-B74C-83ED-E52270BB2B0B}" type="pres">
      <dgm:prSet presAssocID="{052C7A50-7D31-9249-A70A-EA4A592194CA}" presName="sibSpaceTwo" presStyleCnt="0"/>
      <dgm:spPr/>
    </dgm:pt>
    <dgm:pt modelId="{0CBE24E7-53E0-CF40-AE94-75CEAB0EE6A5}" type="pres">
      <dgm:prSet presAssocID="{DCBF0076-405E-FF40-9E5B-085E36834218}" presName="vertTwo" presStyleCnt="0"/>
      <dgm:spPr/>
    </dgm:pt>
    <dgm:pt modelId="{A4B1B702-618A-7942-88D5-DE7AEE1BC372}" type="pres">
      <dgm:prSet presAssocID="{DCBF0076-405E-FF40-9E5B-085E36834218}" presName="txTwo" presStyleLbl="node2" presStyleIdx="1" presStyleCnt="2" custScaleX="219577" custLinFactNeighborX="-24642">
        <dgm:presLayoutVars>
          <dgm:chPref val="3"/>
        </dgm:presLayoutVars>
      </dgm:prSet>
      <dgm:spPr/>
    </dgm:pt>
    <dgm:pt modelId="{B3B80A7E-8018-CF4F-BE6D-A54F43CFBBB6}" type="pres">
      <dgm:prSet presAssocID="{DCBF0076-405E-FF40-9E5B-085E36834218}" presName="horzTwo" presStyleCnt="0"/>
      <dgm:spPr/>
    </dgm:pt>
  </dgm:ptLst>
  <dgm:cxnLst>
    <dgm:cxn modelId="{3C583B16-CD28-EA41-BE77-4E98F4EA753C}" srcId="{B4BA588B-FB00-BC44-BD60-4E5A2AFC9C0C}" destId="{B3F8F7AE-0A15-FD46-9A5E-8C43EBFF4608}" srcOrd="0" destOrd="0" parTransId="{73221468-2965-BE45-932F-C18080F17C6D}" sibTransId="{8DC773C6-D4A4-C045-9FA7-532CEAF2F6A8}"/>
    <dgm:cxn modelId="{81081C1D-DA11-0E4A-9D42-BB5C5DD760E1}" type="presOf" srcId="{B3F8F7AE-0A15-FD46-9A5E-8C43EBFF4608}" destId="{0E263C2C-D34D-D74C-B6BC-9116BB930D16}" srcOrd="0" destOrd="0" presId="urn:microsoft.com/office/officeart/2005/8/layout/hierarchy4"/>
    <dgm:cxn modelId="{D594FE22-F244-9341-811B-4414C0DF3870}" srcId="{BE1C1218-6E94-FB43-BF29-8BB933074F96}" destId="{AF6900AA-D2B9-8E49-96A8-F80D7F1002D8}" srcOrd="0" destOrd="0" parTransId="{48A74C10-922E-E343-9AEC-2E4ED4046C93}" sibTransId="{13968E09-2193-5C40-948A-053E305A36C4}"/>
    <dgm:cxn modelId="{179A2D2F-37AE-DF4C-BE1D-7FA7DE41BC6F}" type="presOf" srcId="{AF6900AA-D2B9-8E49-96A8-F80D7F1002D8}" destId="{00896271-58D3-9141-BE31-C58064AC9F51}" srcOrd="0" destOrd="0" presId="urn:microsoft.com/office/officeart/2005/8/layout/hierarchy4"/>
    <dgm:cxn modelId="{81130C44-B181-B247-838D-D0FF20FB7E00}" type="presOf" srcId="{0450F35C-1B4F-F54D-A944-32D70EEF5D07}" destId="{FD3D3DC5-C5F2-C84F-AEEB-C433E3F6649C}" srcOrd="0" destOrd="0" presId="urn:microsoft.com/office/officeart/2005/8/layout/hierarchy4"/>
    <dgm:cxn modelId="{F5941644-28EA-5F4F-AAF3-FFF76901268A}" type="presOf" srcId="{DCBF0076-405E-FF40-9E5B-085E36834218}" destId="{A4B1B702-618A-7942-88D5-DE7AEE1BC372}" srcOrd="0" destOrd="0" presId="urn:microsoft.com/office/officeart/2005/8/layout/hierarchy4"/>
    <dgm:cxn modelId="{4EC0404C-1457-C242-A0E7-2C148E311B06}" srcId="{B4BA588B-FB00-BC44-BD60-4E5A2AFC9C0C}" destId="{91ED6005-1181-3D43-B767-A70B1475A854}" srcOrd="1" destOrd="0" parTransId="{0F946AEB-2AD6-4248-9C8F-DD983FB381C7}" sibTransId="{654B53F7-B180-0049-A795-981E4C6945B2}"/>
    <dgm:cxn modelId="{56B87D55-B94B-C247-8260-0E39E6743836}" srcId="{B4BA588B-FB00-BC44-BD60-4E5A2AFC9C0C}" destId="{0450F35C-1B4F-F54D-A944-32D70EEF5D07}" srcOrd="3" destOrd="0" parTransId="{B5A49313-4F45-F647-998A-76FD9F1D5661}" sibTransId="{37791FAD-074C-024E-8202-5F4AF43834A1}"/>
    <dgm:cxn modelId="{17602C5B-930D-BD4F-B035-F2B0FABC72C3}" type="presOf" srcId="{D32FA58E-E537-1740-99E9-37C2E2EE5AB8}" destId="{D5DBFC9E-DBEA-054D-9703-6180981BF8D5}" srcOrd="0" destOrd="0" presId="urn:microsoft.com/office/officeart/2005/8/layout/hierarchy4"/>
    <dgm:cxn modelId="{E9E22A68-8179-9A4D-A9F2-D6086A99E9BC}" type="presOf" srcId="{B4BA588B-FB00-BC44-BD60-4E5A2AFC9C0C}" destId="{BB9363DA-3CAD-9045-8AA0-40382A76305F}" srcOrd="0" destOrd="0" presId="urn:microsoft.com/office/officeart/2005/8/layout/hierarchy4"/>
    <dgm:cxn modelId="{073ED290-D7FB-4142-BBA0-8490B0BCDC38}" type="presOf" srcId="{2E24D05C-929D-7144-A9BD-B1463CAC4F20}" destId="{02FA234A-2D74-2E46-9037-656552865D7A}" srcOrd="0" destOrd="0" presId="urn:microsoft.com/office/officeart/2005/8/layout/hierarchy4"/>
    <dgm:cxn modelId="{118C8E97-8028-B240-8B9A-4AD52D289246}" srcId="{B4BA588B-FB00-BC44-BD60-4E5A2AFC9C0C}" destId="{2E24D05C-929D-7144-A9BD-B1463CAC4F20}" srcOrd="2" destOrd="0" parTransId="{7E30EF86-DABE-9545-BDE0-D55B655126C9}" sibTransId="{AB7E4CEA-F871-1B46-84D7-1899D74A25A3}"/>
    <dgm:cxn modelId="{4F5EC5B7-6925-5746-A153-957C7FE43D30}" type="presOf" srcId="{91ED6005-1181-3D43-B767-A70B1475A854}" destId="{576860A8-513A-B547-9D92-C0FA15330810}" srcOrd="0" destOrd="0" presId="urn:microsoft.com/office/officeart/2005/8/layout/hierarchy4"/>
    <dgm:cxn modelId="{7BE922B8-CD80-2246-8562-521BB6D9059B}" srcId="{AF6900AA-D2B9-8E49-96A8-F80D7F1002D8}" destId="{DCBF0076-405E-FF40-9E5B-085E36834218}" srcOrd="1" destOrd="0" parTransId="{E19E3691-E1EA-4C4A-ADB3-60A0C6D85412}" sibTransId="{FCF25BE2-0204-614D-BB67-4B6C9C2BB559}"/>
    <dgm:cxn modelId="{08215ABD-F3CF-9549-B4D4-D16DC2573B48}" srcId="{B4BA588B-FB00-BC44-BD60-4E5A2AFC9C0C}" destId="{D32FA58E-E537-1740-99E9-37C2E2EE5AB8}" srcOrd="4" destOrd="0" parTransId="{E902749D-53FA-1E40-820B-B8EB6A769787}" sibTransId="{8B155AA9-B855-024A-B52A-33600931A5D6}"/>
    <dgm:cxn modelId="{4E7617F0-A492-EC48-B5EB-ECA4A1200C87}" type="presOf" srcId="{BE1C1218-6E94-FB43-BF29-8BB933074F96}" destId="{D503253F-556F-C847-B21A-EEBDE7875786}" srcOrd="0" destOrd="0" presId="urn:microsoft.com/office/officeart/2005/8/layout/hierarchy4"/>
    <dgm:cxn modelId="{23F5EBFA-12FE-BC43-A29A-AA18DE53D56C}" srcId="{AF6900AA-D2B9-8E49-96A8-F80D7F1002D8}" destId="{B4BA588B-FB00-BC44-BD60-4E5A2AFC9C0C}" srcOrd="0" destOrd="0" parTransId="{B976840C-C9E2-DE4B-9E10-5235D975A0A7}" sibTransId="{052C7A50-7D31-9249-A70A-EA4A592194CA}"/>
    <dgm:cxn modelId="{BD2E1BC2-A040-8842-9CC8-EFCBBBCB8C0B}" type="presParOf" srcId="{D503253F-556F-C847-B21A-EEBDE7875786}" destId="{E2D45243-0216-6D4D-A93D-55CDCF3225DA}" srcOrd="0" destOrd="0" presId="urn:microsoft.com/office/officeart/2005/8/layout/hierarchy4"/>
    <dgm:cxn modelId="{811ADB25-4F4F-814F-8033-8EB69875BA84}" type="presParOf" srcId="{E2D45243-0216-6D4D-A93D-55CDCF3225DA}" destId="{00896271-58D3-9141-BE31-C58064AC9F51}" srcOrd="0" destOrd="0" presId="urn:microsoft.com/office/officeart/2005/8/layout/hierarchy4"/>
    <dgm:cxn modelId="{B9C266AE-6302-8C48-AFC8-13017BD07CE2}" type="presParOf" srcId="{E2D45243-0216-6D4D-A93D-55CDCF3225DA}" destId="{0B2C3D45-4A3A-B843-B1BA-ABA0375E284F}" srcOrd="1" destOrd="0" presId="urn:microsoft.com/office/officeart/2005/8/layout/hierarchy4"/>
    <dgm:cxn modelId="{D75B025A-9CCE-2F4E-A461-44D8109CF7C5}" type="presParOf" srcId="{E2D45243-0216-6D4D-A93D-55CDCF3225DA}" destId="{B2C3E86A-3088-0941-95F0-1557087E3D9D}" srcOrd="2" destOrd="0" presId="urn:microsoft.com/office/officeart/2005/8/layout/hierarchy4"/>
    <dgm:cxn modelId="{D0853E94-F139-894F-8897-BAFFB400321C}" type="presParOf" srcId="{B2C3E86A-3088-0941-95F0-1557087E3D9D}" destId="{2ED9EAF5-995F-A34B-80DD-37BE1F8FE42D}" srcOrd="0" destOrd="0" presId="urn:microsoft.com/office/officeart/2005/8/layout/hierarchy4"/>
    <dgm:cxn modelId="{7DCAD2C1-AD67-DD4F-8201-F0A0EE82D839}" type="presParOf" srcId="{2ED9EAF5-995F-A34B-80DD-37BE1F8FE42D}" destId="{BB9363DA-3CAD-9045-8AA0-40382A76305F}" srcOrd="0" destOrd="0" presId="urn:microsoft.com/office/officeart/2005/8/layout/hierarchy4"/>
    <dgm:cxn modelId="{BF9CAEE3-FBEE-0640-9D2F-EFBAC1322176}" type="presParOf" srcId="{2ED9EAF5-995F-A34B-80DD-37BE1F8FE42D}" destId="{B704E72A-0815-BA41-8F2F-C3274A2B11ED}" srcOrd="1" destOrd="0" presId="urn:microsoft.com/office/officeart/2005/8/layout/hierarchy4"/>
    <dgm:cxn modelId="{13CA2921-90CD-7547-B3C3-B8C3CA2064CB}" type="presParOf" srcId="{2ED9EAF5-995F-A34B-80DD-37BE1F8FE42D}" destId="{217B0C7B-FC52-FE40-8DC7-5F2928FDC734}" srcOrd="2" destOrd="0" presId="urn:microsoft.com/office/officeart/2005/8/layout/hierarchy4"/>
    <dgm:cxn modelId="{707DEAAA-607D-6840-97EE-77CB45187B90}" type="presParOf" srcId="{217B0C7B-FC52-FE40-8DC7-5F2928FDC734}" destId="{82CED3FA-51CD-FA47-968B-B4C7050D8749}" srcOrd="0" destOrd="0" presId="urn:microsoft.com/office/officeart/2005/8/layout/hierarchy4"/>
    <dgm:cxn modelId="{C5D268C1-5451-CB4C-AE12-C728AAA80AF1}" type="presParOf" srcId="{82CED3FA-51CD-FA47-968B-B4C7050D8749}" destId="{0E263C2C-D34D-D74C-B6BC-9116BB930D16}" srcOrd="0" destOrd="0" presId="urn:microsoft.com/office/officeart/2005/8/layout/hierarchy4"/>
    <dgm:cxn modelId="{410F5A50-EF5E-8540-8677-797828ED71BF}" type="presParOf" srcId="{82CED3FA-51CD-FA47-968B-B4C7050D8749}" destId="{AE02BE54-C4EE-594D-AE96-76008707BA25}" srcOrd="1" destOrd="0" presId="urn:microsoft.com/office/officeart/2005/8/layout/hierarchy4"/>
    <dgm:cxn modelId="{FE7AD879-D607-D74D-9105-22B0DE7AC6FF}" type="presParOf" srcId="{217B0C7B-FC52-FE40-8DC7-5F2928FDC734}" destId="{3AA07A24-AE26-B540-88EA-5BFDBB0EE8A4}" srcOrd="1" destOrd="0" presId="urn:microsoft.com/office/officeart/2005/8/layout/hierarchy4"/>
    <dgm:cxn modelId="{BB4FAC41-0669-D34F-8645-956D6D5CE84E}" type="presParOf" srcId="{217B0C7B-FC52-FE40-8DC7-5F2928FDC734}" destId="{ED070D00-FFE4-0E47-967C-A39F71BBBDB4}" srcOrd="2" destOrd="0" presId="urn:microsoft.com/office/officeart/2005/8/layout/hierarchy4"/>
    <dgm:cxn modelId="{5668829B-E1A6-6845-BF8B-770373719ACD}" type="presParOf" srcId="{ED070D00-FFE4-0E47-967C-A39F71BBBDB4}" destId="{576860A8-513A-B547-9D92-C0FA15330810}" srcOrd="0" destOrd="0" presId="urn:microsoft.com/office/officeart/2005/8/layout/hierarchy4"/>
    <dgm:cxn modelId="{DD403769-6E27-0547-AEE9-E6099C0BD7C9}" type="presParOf" srcId="{ED070D00-FFE4-0E47-967C-A39F71BBBDB4}" destId="{80D2F809-ECA3-1043-81B5-9F9CDA07454F}" srcOrd="1" destOrd="0" presId="urn:microsoft.com/office/officeart/2005/8/layout/hierarchy4"/>
    <dgm:cxn modelId="{18388B07-61CE-8449-AB36-467FACA9BB08}" type="presParOf" srcId="{217B0C7B-FC52-FE40-8DC7-5F2928FDC734}" destId="{7B160BFD-54E6-4641-9905-67759D8CF100}" srcOrd="3" destOrd="0" presId="urn:microsoft.com/office/officeart/2005/8/layout/hierarchy4"/>
    <dgm:cxn modelId="{4350DBE6-D766-3A48-A46D-96FBA48F488E}" type="presParOf" srcId="{217B0C7B-FC52-FE40-8DC7-5F2928FDC734}" destId="{799B135F-0938-D749-A3F0-99D0A6A566CF}" srcOrd="4" destOrd="0" presId="urn:microsoft.com/office/officeart/2005/8/layout/hierarchy4"/>
    <dgm:cxn modelId="{73C05956-33BA-6944-81B4-D822F2CE915E}" type="presParOf" srcId="{799B135F-0938-D749-A3F0-99D0A6A566CF}" destId="{02FA234A-2D74-2E46-9037-656552865D7A}" srcOrd="0" destOrd="0" presId="urn:microsoft.com/office/officeart/2005/8/layout/hierarchy4"/>
    <dgm:cxn modelId="{E820DFB2-639A-FC46-A8A7-AE6B2EAD260C}" type="presParOf" srcId="{799B135F-0938-D749-A3F0-99D0A6A566CF}" destId="{D4E9B6B1-C56B-EB4C-A675-5FEEA1647BD7}" srcOrd="1" destOrd="0" presId="urn:microsoft.com/office/officeart/2005/8/layout/hierarchy4"/>
    <dgm:cxn modelId="{5BD08422-4ECC-8240-A5C1-BFC64E14277B}" type="presParOf" srcId="{217B0C7B-FC52-FE40-8DC7-5F2928FDC734}" destId="{3CE853C6-AC9A-0F42-9E92-1C7021921518}" srcOrd="5" destOrd="0" presId="urn:microsoft.com/office/officeart/2005/8/layout/hierarchy4"/>
    <dgm:cxn modelId="{C386344D-8704-D24F-B513-7FFBA67F647C}" type="presParOf" srcId="{217B0C7B-FC52-FE40-8DC7-5F2928FDC734}" destId="{64DC36CB-D5D2-0345-8B8D-8451CEA74B71}" srcOrd="6" destOrd="0" presId="urn:microsoft.com/office/officeart/2005/8/layout/hierarchy4"/>
    <dgm:cxn modelId="{06B208CC-2BEB-E04F-87CB-243F91A507C7}" type="presParOf" srcId="{64DC36CB-D5D2-0345-8B8D-8451CEA74B71}" destId="{FD3D3DC5-C5F2-C84F-AEEB-C433E3F6649C}" srcOrd="0" destOrd="0" presId="urn:microsoft.com/office/officeart/2005/8/layout/hierarchy4"/>
    <dgm:cxn modelId="{69D7D2F1-ABEA-E84F-A60A-9E322A73AE86}" type="presParOf" srcId="{64DC36CB-D5D2-0345-8B8D-8451CEA74B71}" destId="{3377202F-50FC-E34E-9B87-346516DB071E}" srcOrd="1" destOrd="0" presId="urn:microsoft.com/office/officeart/2005/8/layout/hierarchy4"/>
    <dgm:cxn modelId="{FCE5EEA9-D681-014A-BE3F-76D038C42411}" type="presParOf" srcId="{217B0C7B-FC52-FE40-8DC7-5F2928FDC734}" destId="{24820D51-43E3-FE4E-9915-8BAFE5DC5560}" srcOrd="7" destOrd="0" presId="urn:microsoft.com/office/officeart/2005/8/layout/hierarchy4"/>
    <dgm:cxn modelId="{9D0BC0C7-4379-3846-9D3F-58D76637107C}" type="presParOf" srcId="{217B0C7B-FC52-FE40-8DC7-5F2928FDC734}" destId="{B4117800-83C5-D44E-9EC4-6A6F08375253}" srcOrd="8" destOrd="0" presId="urn:microsoft.com/office/officeart/2005/8/layout/hierarchy4"/>
    <dgm:cxn modelId="{19E42ADB-181F-E74F-AF26-75DB942596FA}" type="presParOf" srcId="{B4117800-83C5-D44E-9EC4-6A6F08375253}" destId="{D5DBFC9E-DBEA-054D-9703-6180981BF8D5}" srcOrd="0" destOrd="0" presId="urn:microsoft.com/office/officeart/2005/8/layout/hierarchy4"/>
    <dgm:cxn modelId="{ED98C049-8158-4B48-B4F3-77C2EEFEA4FF}" type="presParOf" srcId="{B4117800-83C5-D44E-9EC4-6A6F08375253}" destId="{EEB6D6E8-7455-B241-BCE6-871193F379D0}" srcOrd="1" destOrd="0" presId="urn:microsoft.com/office/officeart/2005/8/layout/hierarchy4"/>
    <dgm:cxn modelId="{1C898ABD-4D1C-2D42-B079-E5AFC396371C}" type="presParOf" srcId="{B2C3E86A-3088-0941-95F0-1557087E3D9D}" destId="{2AF04E02-C802-B74C-83ED-E52270BB2B0B}" srcOrd="1" destOrd="0" presId="urn:microsoft.com/office/officeart/2005/8/layout/hierarchy4"/>
    <dgm:cxn modelId="{2E5DB24E-D5B0-B845-A686-6B640389ED16}" type="presParOf" srcId="{B2C3E86A-3088-0941-95F0-1557087E3D9D}" destId="{0CBE24E7-53E0-CF40-AE94-75CEAB0EE6A5}" srcOrd="2" destOrd="0" presId="urn:microsoft.com/office/officeart/2005/8/layout/hierarchy4"/>
    <dgm:cxn modelId="{41F9AB82-F66C-C34F-8C3A-FEF3566ADBB3}" type="presParOf" srcId="{0CBE24E7-53E0-CF40-AE94-75CEAB0EE6A5}" destId="{A4B1B702-618A-7942-88D5-DE7AEE1BC372}" srcOrd="0" destOrd="0" presId="urn:microsoft.com/office/officeart/2005/8/layout/hierarchy4"/>
    <dgm:cxn modelId="{A72D0380-6BBB-DD4D-B21B-2DC5D0404ECF}" type="presParOf" srcId="{0CBE24E7-53E0-CF40-AE94-75CEAB0EE6A5}" destId="{B3B80A7E-8018-CF4F-BE6D-A54F43CFBBB6}" srcOrd="1" destOrd="0" presId="urn:microsoft.com/office/officeart/2005/8/layout/hierarchy4"/>
  </dgm:cxnLst>
  <dgm:bg>
    <a:solidFill>
      <a:schemeClr val="accent5">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96271-58D3-9141-BE31-C58064AC9F51}">
      <dsp:nvSpPr>
        <dsp:cNvPr id="0" name=""/>
        <dsp:cNvSpPr/>
      </dsp:nvSpPr>
      <dsp:spPr>
        <a:xfrm>
          <a:off x="4113" y="4255"/>
          <a:ext cx="7758181" cy="1767879"/>
        </a:xfrm>
        <a:prstGeom prst="roundRect">
          <a:avLst>
            <a:gd name="adj" fmla="val 10000"/>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tx1"/>
              </a:solidFill>
            </a:rPr>
            <a:t>Standard Cosmological Model</a:t>
          </a:r>
        </a:p>
      </dsp:txBody>
      <dsp:txXfrm>
        <a:off x="55892" y="56034"/>
        <a:ext cx="7654623" cy="1664321"/>
      </dsp:txXfrm>
    </dsp:sp>
    <dsp:sp modelId="{BB9363DA-3CAD-9045-8AA0-40382A76305F}">
      <dsp:nvSpPr>
        <dsp:cNvPr id="0" name=""/>
        <dsp:cNvSpPr/>
      </dsp:nvSpPr>
      <dsp:spPr>
        <a:xfrm>
          <a:off x="828119" y="1909746"/>
          <a:ext cx="4173084" cy="1767879"/>
        </a:xfrm>
        <a:prstGeom prst="roundRect">
          <a:avLst>
            <a:gd name="adj" fmla="val 10000"/>
          </a:avLst>
        </a:prstGeom>
        <a:solidFill>
          <a:schemeClr val="accent3">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Observational tests</a:t>
          </a:r>
        </a:p>
      </dsp:txBody>
      <dsp:txXfrm>
        <a:off x="879898" y="1961525"/>
        <a:ext cx="4069526" cy="1664321"/>
      </dsp:txXfrm>
    </dsp:sp>
    <dsp:sp modelId="{0E263C2C-D34D-D74C-B6BC-9116BB930D16}">
      <dsp:nvSpPr>
        <dsp:cNvPr id="0" name=""/>
        <dsp:cNvSpPr/>
      </dsp:nvSpPr>
      <dsp:spPr>
        <a:xfrm>
          <a:off x="11686" y="3815236"/>
          <a:ext cx="849685" cy="1767879"/>
        </a:xfrm>
        <a:prstGeom prst="roundRect">
          <a:avLst>
            <a:gd name="adj" fmla="val 10000"/>
          </a:avLst>
        </a:prstGeom>
        <a:solidFill>
          <a:schemeClr val="accent3">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SN </a:t>
          </a:r>
          <a:r>
            <a:rPr lang="en-US" sz="2000" kern="1200" dirty="0" err="1">
              <a:solidFill>
                <a:schemeClr val="tx1"/>
              </a:solidFill>
            </a:rPr>
            <a:t>Ia</a:t>
          </a:r>
          <a:endParaRPr lang="en-US" sz="2000" kern="1200" dirty="0">
            <a:solidFill>
              <a:schemeClr val="tx1"/>
            </a:solidFill>
          </a:endParaRPr>
        </a:p>
      </dsp:txBody>
      <dsp:txXfrm>
        <a:off x="36572" y="3840122"/>
        <a:ext cx="799913" cy="1718107"/>
      </dsp:txXfrm>
    </dsp:sp>
    <dsp:sp modelId="{576860A8-513A-B547-9D92-C0FA15330810}">
      <dsp:nvSpPr>
        <dsp:cNvPr id="0" name=""/>
        <dsp:cNvSpPr/>
      </dsp:nvSpPr>
      <dsp:spPr>
        <a:xfrm>
          <a:off x="897058" y="3815236"/>
          <a:ext cx="1120182" cy="1767879"/>
        </a:xfrm>
        <a:prstGeom prst="roundRect">
          <a:avLst>
            <a:gd name="adj" fmla="val 10000"/>
          </a:avLst>
        </a:prstGeom>
        <a:solidFill>
          <a:schemeClr val="accent3">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Weak </a:t>
          </a:r>
        </a:p>
        <a:p>
          <a:pPr marL="0" lvl="0" indent="0" algn="ctr" defTabSz="889000">
            <a:lnSpc>
              <a:spcPct val="90000"/>
            </a:lnSpc>
            <a:spcBef>
              <a:spcPct val="0"/>
            </a:spcBef>
            <a:spcAft>
              <a:spcPct val="35000"/>
            </a:spcAft>
            <a:buNone/>
          </a:pPr>
          <a:r>
            <a:rPr lang="en-US" sz="2000" kern="1200" dirty="0">
              <a:solidFill>
                <a:schemeClr val="tx1"/>
              </a:solidFill>
            </a:rPr>
            <a:t>Lensing</a:t>
          </a:r>
        </a:p>
      </dsp:txBody>
      <dsp:txXfrm>
        <a:off x="929867" y="3848045"/>
        <a:ext cx="1054564" cy="1702261"/>
      </dsp:txXfrm>
    </dsp:sp>
    <dsp:sp modelId="{02FA234A-2D74-2E46-9037-656552865D7A}">
      <dsp:nvSpPr>
        <dsp:cNvPr id="0" name=""/>
        <dsp:cNvSpPr/>
      </dsp:nvSpPr>
      <dsp:spPr>
        <a:xfrm>
          <a:off x="2052927" y="3815236"/>
          <a:ext cx="849685" cy="1767879"/>
        </a:xfrm>
        <a:prstGeom prst="roundRect">
          <a:avLst>
            <a:gd name="adj" fmla="val 10000"/>
          </a:avLst>
        </a:prstGeom>
        <a:solidFill>
          <a:schemeClr val="accent3">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CMB</a:t>
          </a:r>
        </a:p>
      </dsp:txBody>
      <dsp:txXfrm>
        <a:off x="2077813" y="3840122"/>
        <a:ext cx="799913" cy="1718107"/>
      </dsp:txXfrm>
    </dsp:sp>
    <dsp:sp modelId="{FD3D3DC5-C5F2-C84F-AEEB-C433E3F6649C}">
      <dsp:nvSpPr>
        <dsp:cNvPr id="0" name=""/>
        <dsp:cNvSpPr/>
      </dsp:nvSpPr>
      <dsp:spPr>
        <a:xfrm>
          <a:off x="2938299" y="3815236"/>
          <a:ext cx="1524547" cy="1767879"/>
        </a:xfrm>
        <a:prstGeom prst="roundRect">
          <a:avLst>
            <a:gd name="adj" fmla="val 10000"/>
          </a:avLst>
        </a:prstGeom>
        <a:solidFill>
          <a:schemeClr val="accent3">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Baryon Acoustic Oscillations</a:t>
          </a:r>
        </a:p>
      </dsp:txBody>
      <dsp:txXfrm>
        <a:off x="2982951" y="3859888"/>
        <a:ext cx="1435243" cy="1678575"/>
      </dsp:txXfrm>
    </dsp:sp>
    <dsp:sp modelId="{D5DBFC9E-DBEA-054D-9703-6180981BF8D5}">
      <dsp:nvSpPr>
        <dsp:cNvPr id="0" name=""/>
        <dsp:cNvSpPr/>
      </dsp:nvSpPr>
      <dsp:spPr>
        <a:xfrm>
          <a:off x="4535868" y="3815236"/>
          <a:ext cx="1319102" cy="1767879"/>
        </a:xfrm>
        <a:prstGeom prst="roundRect">
          <a:avLst>
            <a:gd name="adj" fmla="val 10000"/>
          </a:avLst>
        </a:prstGeom>
        <a:solidFill>
          <a:schemeClr val="accent3">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Cluster Counting</a:t>
          </a:r>
        </a:p>
      </dsp:txBody>
      <dsp:txXfrm>
        <a:off x="4574503" y="3853871"/>
        <a:ext cx="1241832" cy="1690609"/>
      </dsp:txXfrm>
    </dsp:sp>
    <dsp:sp modelId="{A4B1B702-618A-7942-88D5-DE7AEE1BC372}">
      <dsp:nvSpPr>
        <dsp:cNvPr id="0" name=""/>
        <dsp:cNvSpPr/>
      </dsp:nvSpPr>
      <dsp:spPr>
        <a:xfrm>
          <a:off x="5679629" y="1909746"/>
          <a:ext cx="1865713" cy="1767879"/>
        </a:xfrm>
        <a:prstGeom prst="roundRect">
          <a:avLst>
            <a:gd name="adj" fmla="val 10000"/>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Geometry of the Universe (k=0)</a:t>
          </a:r>
        </a:p>
      </dsp:txBody>
      <dsp:txXfrm>
        <a:off x="5731408" y="1961525"/>
        <a:ext cx="1762155" cy="16643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6018"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pt-BR"/>
          </a:p>
        </p:txBody>
      </p:sp>
      <p:sp>
        <p:nvSpPr>
          <p:cNvPr id="726019" name="Rectangle 3"/>
          <p:cNvSpPr>
            <a:spLocks noGrp="1" noChangeArrowheads="1"/>
          </p:cNvSpPr>
          <p:nvPr>
            <p:ph type="dt" sz="quarter"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pt-BR"/>
          </a:p>
        </p:txBody>
      </p:sp>
      <p:sp>
        <p:nvSpPr>
          <p:cNvPr id="726020" name="Rectangle 4"/>
          <p:cNvSpPr>
            <a:spLocks noGrp="1" noChangeArrowheads="1"/>
          </p:cNvSpPr>
          <p:nvPr>
            <p:ph type="ftr" sz="quarter" idx="2"/>
          </p:nvPr>
        </p:nvSpPr>
        <p:spPr bwMode="auto">
          <a:xfrm>
            <a:off x="0"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pt-BR"/>
          </a:p>
        </p:txBody>
      </p:sp>
      <p:sp>
        <p:nvSpPr>
          <p:cNvPr id="726021" name="Rectangle 5"/>
          <p:cNvSpPr>
            <a:spLocks noGrp="1" noChangeArrowheads="1"/>
          </p:cNvSpPr>
          <p:nvPr>
            <p:ph type="sldNum" sz="quarter" idx="3"/>
          </p:nvPr>
        </p:nvSpPr>
        <p:spPr bwMode="auto">
          <a:xfrm>
            <a:off x="3884613"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E9D6ABA-0442-48E8-BBB3-EF5A66459B8E}" type="slidenum">
              <a:rPr lang="pt-BR"/>
              <a:pPr>
                <a:defRPr/>
              </a:pPr>
              <a:t>‹#›</a:t>
            </a:fld>
            <a:endParaRPr lang="pt-BR"/>
          </a:p>
        </p:txBody>
      </p:sp>
    </p:spTree>
    <p:extLst>
      <p:ext uri="{BB962C8B-B14F-4D97-AF65-F5344CB8AC3E}">
        <p14:creationId xmlns:p14="http://schemas.microsoft.com/office/powerpoint/2010/main" val="32026147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pt-BR"/>
          </a:p>
        </p:txBody>
      </p:sp>
      <p:sp>
        <p:nvSpPr>
          <p:cNvPr id="8195" name="Rectangle 3"/>
          <p:cNvSpPr>
            <a:spLocks noGrp="1" noChangeArrowheads="1"/>
          </p:cNvSpPr>
          <p:nvPr>
            <p:ph type="dt"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pt-BR"/>
          </a:p>
        </p:txBody>
      </p:sp>
      <p:sp>
        <p:nvSpPr>
          <p:cNvPr id="105476" name="Rectangle 4"/>
          <p:cNvSpPr>
            <a:spLocks noGrp="1" noRot="1" noChangeAspect="1" noChangeArrowheads="1" noTextEdit="1"/>
          </p:cNvSpPr>
          <p:nvPr>
            <p:ph type="sldImg" idx="2"/>
          </p:nvPr>
        </p:nvSpPr>
        <p:spPr bwMode="auto">
          <a:xfrm>
            <a:off x="1158875" y="681038"/>
            <a:ext cx="4540250" cy="340518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13238"/>
            <a:ext cx="5486400" cy="408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8198" name="Rectangle 6"/>
          <p:cNvSpPr>
            <a:spLocks noGrp="1" noChangeArrowheads="1"/>
          </p:cNvSpPr>
          <p:nvPr>
            <p:ph type="ftr" sz="quarter" idx="4"/>
          </p:nvPr>
        </p:nvSpPr>
        <p:spPr bwMode="auto">
          <a:xfrm>
            <a:off x="0"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pt-BR"/>
          </a:p>
        </p:txBody>
      </p:sp>
      <p:sp>
        <p:nvSpPr>
          <p:cNvPr id="8199" name="Rectangle 7"/>
          <p:cNvSpPr>
            <a:spLocks noGrp="1" noChangeArrowheads="1"/>
          </p:cNvSpPr>
          <p:nvPr>
            <p:ph type="sldNum" sz="quarter" idx="5"/>
          </p:nvPr>
        </p:nvSpPr>
        <p:spPr bwMode="auto">
          <a:xfrm>
            <a:off x="3884613" y="8624888"/>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E3AAEAA-6DBB-4B57-A1C4-A5D188C53069}" type="slidenum">
              <a:rPr lang="pt-BR"/>
              <a:pPr>
                <a:defRPr/>
              </a:pPr>
              <a:t>‹#›</a:t>
            </a:fld>
            <a:endParaRPr lang="pt-BR"/>
          </a:p>
        </p:txBody>
      </p:sp>
    </p:spTree>
    <p:extLst>
      <p:ext uri="{BB962C8B-B14F-4D97-AF65-F5344CB8AC3E}">
        <p14:creationId xmlns:p14="http://schemas.microsoft.com/office/powerpoint/2010/main" val="345875385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ature.com/nature/journal/v440/n7088/full/nature04803.html%23B4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388155F-9BB7-42D8-B087-A7BFC0FBB9C9}" type="slidenum">
              <a:rPr lang="pt-BR" smtClean="0">
                <a:latin typeface="Arial" pitchFamily="34" charset="0"/>
              </a:rPr>
              <a:pPr/>
              <a:t>1</a:t>
            </a:fld>
            <a:endParaRPr lang="pt-BR">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pt-BR">
              <a:latin typeface="Arial" pitchFamily="34" charset="0"/>
            </a:endParaRPr>
          </a:p>
        </p:txBody>
      </p:sp>
    </p:spTree>
    <p:extLst>
      <p:ext uri="{BB962C8B-B14F-4D97-AF65-F5344CB8AC3E}">
        <p14:creationId xmlns:p14="http://schemas.microsoft.com/office/powerpoint/2010/main" val="79557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nominal BINGO</a:t>
            </a:r>
            <a:r>
              <a:rPr lang="en-US" baseline="0" dirty="0"/>
              <a:t> receiver layout. A correlation receiver is used to </a:t>
            </a:r>
            <a:r>
              <a:rPr lang="en-US" baseline="0" dirty="0" err="1"/>
              <a:t>amplfy</a:t>
            </a:r>
            <a:r>
              <a:rPr lang="en-US" baseline="0" dirty="0"/>
              <a:t> the signals from a horn and a COLFET (acting as a reference signal). The horn, polarizers and first hybrid (</a:t>
            </a:r>
            <a:r>
              <a:rPr lang="en-US" baseline="0" dirty="0" err="1"/>
              <a:t>magc</a:t>
            </a:r>
            <a:r>
              <a:rPr lang="en-US" baseline="0" dirty="0"/>
              <a:t> tee) are shown more clearly in Fig. 3.1.</a:t>
            </a:r>
            <a:endParaRPr lang="en-US" dirty="0"/>
          </a:p>
        </p:txBody>
      </p:sp>
      <p:sp>
        <p:nvSpPr>
          <p:cNvPr id="4" name="Slide Number Placeholder 3"/>
          <p:cNvSpPr>
            <a:spLocks noGrp="1"/>
          </p:cNvSpPr>
          <p:nvPr>
            <p:ph type="sldNum" sz="quarter" idx="10"/>
          </p:nvPr>
        </p:nvSpPr>
        <p:spPr/>
        <p:txBody>
          <a:bodyPr/>
          <a:lstStyle/>
          <a:p>
            <a:pPr>
              <a:defRPr/>
            </a:pPr>
            <a:fld id="{FE3AAEAA-6DBB-4B57-A1C4-A5D188C53069}" type="slidenum">
              <a:rPr lang="pt-BR" smtClean="0"/>
              <a:pPr>
                <a:defRPr/>
              </a:pPr>
              <a:t>33</a:t>
            </a:fld>
            <a:endParaRPr lang="pt-BR"/>
          </a:p>
        </p:txBody>
      </p:sp>
    </p:spTree>
    <p:extLst>
      <p:ext uri="{BB962C8B-B14F-4D97-AF65-F5344CB8AC3E}">
        <p14:creationId xmlns:p14="http://schemas.microsoft.com/office/powerpoint/2010/main" val="3043127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BINGO \</a:t>
            </a:r>
            <a:r>
              <a:rPr lang="en-US" dirty="0" err="1"/>
              <a:t>textsc</a:t>
            </a:r>
            <a:r>
              <a:rPr lang="en-US" dirty="0"/>
              <a:t>{Hi} plus noise maps with a Galactic mask applied at $\</a:t>
            </a:r>
            <a:r>
              <a:rPr lang="en-US" dirty="0" err="1"/>
              <a:t>approx</a:t>
            </a:r>
            <a:r>
              <a:rPr lang="en-US" dirty="0"/>
              <a:t>$ 1.1 GHz. In the $top$ panel, we have the input map, in the $middle$ panel, the GNILC reconstructed map and in the $bottom$ panel the residuals map (temperatures are given in </a:t>
            </a:r>
            <a:r>
              <a:rPr lang="en-US" dirty="0" err="1"/>
              <a:t>mK</a:t>
            </a:r>
            <a:r>
              <a:rPr lang="en-US" dirty="0"/>
              <a:t>).</a:t>
            </a:r>
            <a:endParaRPr lang="en-BR" dirty="0"/>
          </a:p>
        </p:txBody>
      </p:sp>
      <p:sp>
        <p:nvSpPr>
          <p:cNvPr id="4" name="Slide Number Placeholder 3"/>
          <p:cNvSpPr>
            <a:spLocks noGrp="1"/>
          </p:cNvSpPr>
          <p:nvPr>
            <p:ph type="sldNum" sz="quarter" idx="5"/>
          </p:nvPr>
        </p:nvSpPr>
        <p:spPr/>
        <p:txBody>
          <a:bodyPr/>
          <a:lstStyle/>
          <a:p>
            <a:pPr>
              <a:defRPr/>
            </a:pPr>
            <a:fld id="{FE3AAEAA-6DBB-4B57-A1C4-A5D188C53069}" type="slidenum">
              <a:rPr lang="pt-BR" smtClean="0"/>
              <a:pPr>
                <a:defRPr/>
              </a:pPr>
              <a:t>52</a:t>
            </a:fld>
            <a:endParaRPr lang="pt-BR"/>
          </a:p>
        </p:txBody>
      </p:sp>
    </p:spTree>
    <p:extLst>
      <p:ext uri="{BB962C8B-B14F-4D97-AF65-F5344CB8AC3E}">
        <p14:creationId xmlns:p14="http://schemas.microsoft.com/office/powerpoint/2010/main" val="1766348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3AAEAA-6DBB-4B57-A1C4-A5D188C53069}" type="slidenum">
              <a:rPr lang="pt-BR" smtClean="0"/>
              <a:pPr>
                <a:defRPr/>
              </a:pPr>
              <a:t>60</a:t>
            </a:fld>
            <a:endParaRPr lang="pt-BR"/>
          </a:p>
        </p:txBody>
      </p:sp>
    </p:spTree>
    <p:extLst>
      <p:ext uri="{BB962C8B-B14F-4D97-AF65-F5344CB8AC3E}">
        <p14:creationId xmlns:p14="http://schemas.microsoft.com/office/powerpoint/2010/main" val="868827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pPr>
              <a:defRPr/>
            </a:pPr>
            <a:fld id="{FE3AAEAA-6DBB-4B57-A1C4-A5D188C53069}" type="slidenum">
              <a:rPr lang="pt-BR" smtClean="0"/>
              <a:pPr>
                <a:defRPr/>
              </a:pPr>
              <a:t>64</a:t>
            </a:fld>
            <a:endParaRPr lang="pt-BR"/>
          </a:p>
        </p:txBody>
      </p:sp>
    </p:spTree>
    <p:extLst>
      <p:ext uri="{BB962C8B-B14F-4D97-AF65-F5344CB8AC3E}">
        <p14:creationId xmlns:p14="http://schemas.microsoft.com/office/powerpoint/2010/main" val="365870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3AAEAA-6DBB-4B57-A1C4-A5D188C53069}" type="slidenum">
              <a:rPr lang="pt-BR" smtClean="0"/>
              <a:pPr>
                <a:defRPr/>
              </a:pPr>
              <a:t>5</a:t>
            </a:fld>
            <a:endParaRPr lang="pt-BR"/>
          </a:p>
        </p:txBody>
      </p:sp>
    </p:spTree>
    <p:extLst>
      <p:ext uri="{BB962C8B-B14F-4D97-AF65-F5344CB8AC3E}">
        <p14:creationId xmlns:p14="http://schemas.microsoft.com/office/powerpoint/2010/main" val="3837587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latin typeface="Calibri"/>
                <a:cs typeface="Calibri"/>
              </a:rPr>
              <a:t>Acoustic waves imprinted on CMB 380,000 years after Big Bang</a:t>
            </a:r>
          </a:p>
          <a:p>
            <a:pPr marL="171450" indent="-171450">
              <a:buFont typeface="Arial"/>
              <a:buChar char="•"/>
            </a:pPr>
            <a:r>
              <a:rPr lang="en-US" dirty="0">
                <a:latin typeface="Calibri"/>
                <a:cs typeface="Calibri"/>
              </a:rPr>
              <a:t>Acoustic scale </a:t>
            </a:r>
            <a:r>
              <a:rPr lang="en-US" b="1" dirty="0">
                <a:latin typeface="Calibri"/>
                <a:cs typeface="Calibri"/>
              </a:rPr>
              <a:t>D</a:t>
            </a:r>
            <a:r>
              <a:rPr lang="en-US" dirty="0">
                <a:latin typeface="Calibri"/>
                <a:cs typeface="Calibri"/>
              </a:rPr>
              <a:t> set by distance light travelled at that time </a:t>
            </a:r>
          </a:p>
          <a:p>
            <a:pPr marL="628650" lvl="1" indent="-171450">
              <a:buFont typeface="Arial"/>
              <a:buChar char="•"/>
            </a:pPr>
            <a:r>
              <a:rPr lang="en-US" dirty="0">
                <a:solidFill>
                  <a:srgbClr val="FF0000"/>
                </a:solidFill>
                <a:latin typeface="Calibri"/>
                <a:cs typeface="Calibri"/>
              </a:rPr>
              <a:t>Known</a:t>
            </a:r>
            <a:r>
              <a:rPr lang="en-US" dirty="0">
                <a:latin typeface="Calibri"/>
                <a:cs typeface="Calibri"/>
              </a:rPr>
              <a:t> </a:t>
            </a:r>
            <a:r>
              <a:rPr lang="en-US" dirty="0">
                <a:solidFill>
                  <a:srgbClr val="FF0000"/>
                </a:solidFill>
                <a:latin typeface="Calibri"/>
                <a:cs typeface="Calibri"/>
              </a:rPr>
              <a:t>precisely</a:t>
            </a:r>
            <a:r>
              <a:rPr lang="en-US" dirty="0">
                <a:latin typeface="Calibri"/>
                <a:cs typeface="Calibri"/>
              </a:rPr>
              <a:t> from CMB power spectrum</a:t>
            </a:r>
          </a:p>
          <a:p>
            <a:pPr marL="628650" lvl="1" indent="-171450">
              <a:buFont typeface="Arial"/>
              <a:buChar char="•"/>
            </a:pPr>
            <a:r>
              <a:rPr lang="en-US" dirty="0">
                <a:latin typeface="Calibri"/>
                <a:cs typeface="Calibri"/>
              </a:rPr>
              <a:t>D=147.4 ± 0.6 </a:t>
            </a:r>
            <a:r>
              <a:rPr lang="en-US" dirty="0" err="1">
                <a:latin typeface="Calibri"/>
                <a:cs typeface="Calibri"/>
              </a:rPr>
              <a:t>Mpc</a:t>
            </a:r>
            <a:r>
              <a:rPr lang="en-US" dirty="0">
                <a:latin typeface="Calibri"/>
                <a:cs typeface="Calibri"/>
              </a:rPr>
              <a:t> (from Planck results)</a:t>
            </a:r>
          </a:p>
          <a:p>
            <a:pPr marL="171450" indent="-171450">
              <a:buFont typeface="Arial"/>
              <a:buChar char="•"/>
            </a:pPr>
            <a:r>
              <a:rPr lang="en-US" dirty="0">
                <a:solidFill>
                  <a:srgbClr val="FF0000"/>
                </a:solidFill>
                <a:latin typeface="Calibri"/>
                <a:cs typeface="Calibri"/>
              </a:rPr>
              <a:t>BAO scale imprinted on all matter in the Universe</a:t>
            </a:r>
          </a:p>
          <a:p>
            <a:pPr marL="628650" lvl="1" indent="-171450">
              <a:buFont typeface="Arial"/>
              <a:buChar char="•"/>
            </a:pPr>
            <a:r>
              <a:rPr lang="en-US" dirty="0">
                <a:solidFill>
                  <a:srgbClr val="FF0000"/>
                </a:solidFill>
                <a:latin typeface="Calibri"/>
                <a:cs typeface="Calibri"/>
              </a:rPr>
              <a:t>Use as a “standard ruler”</a:t>
            </a:r>
          </a:p>
          <a:p>
            <a:pPr marL="171450" indent="-171450">
              <a:buFont typeface="Arial"/>
              <a:buChar char="•"/>
            </a:pPr>
            <a:r>
              <a:rPr lang="pt-BR" dirty="0" err="1">
                <a:latin typeface="Calibri"/>
                <a:cs typeface="Calibri"/>
              </a:rPr>
              <a:t>Baryon</a:t>
            </a:r>
            <a:r>
              <a:rPr lang="pt-BR" dirty="0">
                <a:latin typeface="Calibri"/>
                <a:cs typeface="Calibri"/>
              </a:rPr>
              <a:t> </a:t>
            </a:r>
            <a:r>
              <a:rPr lang="pt-BR" dirty="0" err="1">
                <a:latin typeface="Calibri"/>
                <a:cs typeface="Calibri"/>
              </a:rPr>
              <a:t>oscillations</a:t>
            </a:r>
            <a:r>
              <a:rPr lang="pt-BR" dirty="0">
                <a:latin typeface="Calibri"/>
                <a:cs typeface="Calibri"/>
              </a:rPr>
              <a:t> </a:t>
            </a:r>
            <a:r>
              <a:rPr lang="pt-BR" dirty="0" err="1">
                <a:latin typeface="Calibri"/>
                <a:cs typeface="Calibri"/>
              </a:rPr>
              <a:t>seen</a:t>
            </a:r>
            <a:r>
              <a:rPr lang="pt-BR" dirty="0">
                <a:latin typeface="Calibri"/>
                <a:cs typeface="Calibri"/>
              </a:rPr>
              <a:t> in </a:t>
            </a:r>
            <a:r>
              <a:rPr lang="pt-BR" dirty="0" err="1">
                <a:latin typeface="Calibri"/>
                <a:cs typeface="Calibri"/>
              </a:rPr>
              <a:t>the</a:t>
            </a:r>
            <a:r>
              <a:rPr lang="pt-BR" dirty="0">
                <a:latin typeface="Calibri"/>
                <a:cs typeface="Calibri"/>
              </a:rPr>
              <a:t> CMB </a:t>
            </a:r>
            <a:r>
              <a:rPr lang="pt-BR" dirty="0" err="1">
                <a:latin typeface="Calibri"/>
                <a:cs typeface="Calibri"/>
              </a:rPr>
              <a:t>distribution</a:t>
            </a:r>
            <a:r>
              <a:rPr lang="pt-BR" dirty="0">
                <a:latin typeface="Calibri"/>
                <a:cs typeface="Calibri"/>
              </a:rPr>
              <a:t> </a:t>
            </a:r>
            <a:r>
              <a:rPr lang="pt-BR" dirty="0" err="1">
                <a:latin typeface="Calibri"/>
                <a:cs typeface="Calibri"/>
              </a:rPr>
              <a:t>can</a:t>
            </a:r>
            <a:r>
              <a:rPr lang="pt-BR" dirty="0">
                <a:latin typeface="Calibri"/>
                <a:cs typeface="Calibri"/>
              </a:rPr>
              <a:t> </a:t>
            </a:r>
            <a:r>
              <a:rPr lang="pt-BR" dirty="0" err="1">
                <a:latin typeface="Calibri"/>
                <a:cs typeface="Calibri"/>
              </a:rPr>
              <a:t>be</a:t>
            </a:r>
            <a:r>
              <a:rPr lang="pt-BR" dirty="0">
                <a:latin typeface="Calibri"/>
                <a:cs typeface="Calibri"/>
              </a:rPr>
              <a:t> </a:t>
            </a:r>
            <a:r>
              <a:rPr lang="pt-BR" dirty="0" err="1">
                <a:latin typeface="Calibri"/>
                <a:cs typeface="Calibri"/>
              </a:rPr>
              <a:t>observed</a:t>
            </a:r>
            <a:r>
              <a:rPr lang="pt-BR" dirty="0">
                <a:latin typeface="Calibri"/>
                <a:cs typeface="Calibri"/>
              </a:rPr>
              <a:t> in </a:t>
            </a:r>
            <a:r>
              <a:rPr lang="pt-BR" dirty="0" err="1">
                <a:latin typeface="Calibri"/>
                <a:cs typeface="Calibri"/>
              </a:rPr>
              <a:t>the</a:t>
            </a:r>
            <a:r>
              <a:rPr lang="pt-BR" dirty="0">
                <a:latin typeface="Calibri"/>
                <a:cs typeface="Calibri"/>
              </a:rPr>
              <a:t> </a:t>
            </a:r>
            <a:r>
              <a:rPr lang="pt-BR" dirty="0" err="1">
                <a:latin typeface="Calibri"/>
                <a:cs typeface="Calibri"/>
              </a:rPr>
              <a:t>spatial</a:t>
            </a:r>
            <a:r>
              <a:rPr lang="pt-BR" dirty="0">
                <a:latin typeface="Calibri"/>
                <a:cs typeface="Calibri"/>
              </a:rPr>
              <a:t> </a:t>
            </a:r>
            <a:r>
              <a:rPr lang="pt-BR" dirty="0" err="1">
                <a:latin typeface="Calibri"/>
                <a:cs typeface="Calibri"/>
              </a:rPr>
              <a:t>distribution</a:t>
            </a:r>
            <a:r>
              <a:rPr lang="pt-BR" dirty="0">
                <a:latin typeface="Calibri"/>
                <a:cs typeface="Calibri"/>
              </a:rPr>
              <a:t> </a:t>
            </a:r>
            <a:r>
              <a:rPr lang="pt-BR" dirty="0" err="1">
                <a:latin typeface="Calibri"/>
                <a:cs typeface="Calibri"/>
              </a:rPr>
              <a:t>of</a:t>
            </a:r>
            <a:r>
              <a:rPr lang="pt-BR" dirty="0">
                <a:latin typeface="Calibri"/>
                <a:cs typeface="Calibri"/>
              </a:rPr>
              <a:t> </a:t>
            </a:r>
            <a:r>
              <a:rPr lang="pt-BR" dirty="0" err="1">
                <a:latin typeface="Calibri"/>
                <a:cs typeface="Calibri"/>
              </a:rPr>
              <a:t>galaxies</a:t>
            </a:r>
            <a:endParaRPr lang="pt-BR" dirty="0">
              <a:latin typeface="Calibri"/>
              <a:cs typeface="Calibri"/>
            </a:endParaRPr>
          </a:p>
          <a:p>
            <a:pPr marL="171450" indent="-171450">
              <a:buFont typeface="Arial"/>
              <a:buChar char="•"/>
            </a:pPr>
            <a:endParaRPr lang="pt-BR" dirty="0">
              <a:solidFill>
                <a:srgbClr val="FF0000"/>
              </a:solidFill>
              <a:latin typeface="Calibri"/>
              <a:cs typeface="Calibri"/>
            </a:endParaRPr>
          </a:p>
          <a:p>
            <a:pPr marL="179388" indent="-179388">
              <a:buFont typeface="Arial"/>
              <a:buChar char="•"/>
            </a:pPr>
            <a:r>
              <a:rPr lang="pt-BR" dirty="0">
                <a:hlinkClick r:id="rId3"/>
              </a:rPr>
              <a:t>The acoustic peak gives the ratio of the distances to </a:t>
            </a:r>
            <a:r>
              <a:rPr lang="pt-BR" i="1" dirty="0">
                <a:hlinkClick r:id="rId3"/>
              </a:rPr>
              <a:t>z</a:t>
            </a:r>
            <a:r>
              <a:rPr lang="pt-BR" dirty="0">
                <a:hlinkClick r:id="rId3"/>
              </a:rPr>
              <a:t>=.35 and </a:t>
            </a:r>
            <a:r>
              <a:rPr lang="pt-BR" i="1" dirty="0">
                <a:hlinkClick r:id="rId3"/>
              </a:rPr>
              <a:t>z</a:t>
            </a:r>
            <a:r>
              <a:rPr lang="pt-BR" dirty="0">
                <a:hlinkClick r:id="" action="ppaction://noaction"/>
              </a:rPr>
              <a:t>=1,100 to 4% fractional accuracy. </a:t>
            </a:r>
          </a:p>
          <a:p>
            <a:pPr marL="179388" indent="-179388">
              <a:buFont typeface="Arial"/>
              <a:buChar char="•"/>
            </a:pPr>
            <a:r>
              <a:rPr lang="pt-BR" dirty="0">
                <a:hlinkClick r:id="" action="ppaction://noaction"/>
              </a:rPr>
              <a:t>Absolute distance to </a:t>
            </a:r>
            <a:r>
              <a:rPr lang="pt-BR" i="1" dirty="0">
                <a:hlinkClick r:id="rId3"/>
              </a:rPr>
              <a:t>z</a:t>
            </a:r>
            <a:r>
              <a:rPr lang="pt-BR" dirty="0">
                <a:hlinkClick r:id="rId3"/>
              </a:rPr>
              <a:t>=0.35 is determined to 5% accuracy. </a:t>
            </a:r>
          </a:p>
          <a:p>
            <a:pPr marL="179388" indent="-179388">
              <a:buFont typeface="Arial"/>
              <a:buChar char="•"/>
            </a:pPr>
            <a:r>
              <a:rPr lang="pt-BR" u="sng" dirty="0">
                <a:hlinkClick r:id="rId3"/>
              </a:rPr>
              <a:t>Co-moving sound horizon scale 149 </a:t>
            </a:r>
            <a:r>
              <a:rPr lang="pt-BR" i="1" u="sng" dirty="0">
                <a:hlinkClick r:id="rId3"/>
              </a:rPr>
              <a:t>h</a:t>
            </a:r>
            <a:r>
              <a:rPr lang="pt-BR" u="sng" baseline="30000" dirty="0">
                <a:hlinkClick r:id="rId3"/>
              </a:rPr>
              <a:t>-1</a:t>
            </a:r>
            <a:r>
              <a:rPr lang="pt-BR" u="sng" dirty="0">
                <a:hlinkClick r:id="rId3"/>
              </a:rPr>
              <a:t> Mpc</a:t>
            </a:r>
            <a:endParaRPr lang="en-US" dirty="0"/>
          </a:p>
          <a:p>
            <a:pPr marL="0" indent="0">
              <a:buFont typeface="Arial"/>
              <a:buNone/>
            </a:pPr>
            <a:endParaRPr lang="en-US" dirty="0">
              <a:solidFill>
                <a:srgbClr val="FF0000"/>
              </a:solidFill>
              <a:latin typeface="Calibri"/>
              <a:cs typeface="Calibri"/>
            </a:endParaRPr>
          </a:p>
          <a:p>
            <a:pPr marL="457200" lvl="1" indent="0">
              <a:buNone/>
            </a:pPr>
            <a:endParaRPr lang="en-US"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FE3AAEAA-6DBB-4B57-A1C4-A5D188C53069}" type="slidenum">
              <a:rPr lang="pt-BR" smtClean="0"/>
              <a:pPr>
                <a:defRPr/>
              </a:pPr>
              <a:t>7</a:t>
            </a:fld>
            <a:endParaRPr lang="pt-BR"/>
          </a:p>
        </p:txBody>
      </p:sp>
    </p:spTree>
    <p:extLst>
      <p:ext uri="{BB962C8B-B14F-4D97-AF65-F5344CB8AC3E}">
        <p14:creationId xmlns:p14="http://schemas.microsoft.com/office/powerpoint/2010/main" val="539711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pPr>
              <a:defRPr/>
            </a:pPr>
            <a:fld id="{FE3AAEAA-6DBB-4B57-A1C4-A5D188C53069}" type="slidenum">
              <a:rPr lang="pt-BR" smtClean="0"/>
              <a:pPr>
                <a:defRPr/>
              </a:pPr>
              <a:t>12</a:t>
            </a:fld>
            <a:endParaRPr lang="pt-BR"/>
          </a:p>
        </p:txBody>
      </p:sp>
    </p:spTree>
    <p:extLst>
      <p:ext uri="{BB962C8B-B14F-4D97-AF65-F5344CB8AC3E}">
        <p14:creationId xmlns:p14="http://schemas.microsoft.com/office/powerpoint/2010/main" val="126405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pPr>
              <a:defRPr/>
            </a:pPr>
            <a:fld id="{FE3AAEAA-6DBB-4B57-A1C4-A5D188C53069}" type="slidenum">
              <a:rPr lang="pt-BR" smtClean="0"/>
              <a:pPr>
                <a:defRPr/>
              </a:pPr>
              <a:t>17</a:t>
            </a:fld>
            <a:endParaRPr lang="pt-BR"/>
          </a:p>
        </p:txBody>
      </p:sp>
    </p:spTree>
    <p:extLst>
      <p:ext uri="{BB962C8B-B14F-4D97-AF65-F5344CB8AC3E}">
        <p14:creationId xmlns:p14="http://schemas.microsoft.com/office/powerpoint/2010/main" val="4022070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3AAEAA-6DBB-4B57-A1C4-A5D188C53069}" type="slidenum">
              <a:rPr lang="pt-BR" smtClean="0"/>
              <a:pPr>
                <a:defRPr/>
              </a:pPr>
              <a:t>18</a:t>
            </a:fld>
            <a:endParaRPr lang="pt-BR"/>
          </a:p>
        </p:txBody>
      </p:sp>
    </p:spTree>
    <p:extLst>
      <p:ext uri="{BB962C8B-B14F-4D97-AF65-F5344CB8AC3E}">
        <p14:creationId xmlns:p14="http://schemas.microsoft.com/office/powerpoint/2010/main" val="2991122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Arial" charset="0"/>
                <a:ea typeface="+mn-ea"/>
                <a:cs typeface="+mn-cs"/>
              </a:rPr>
              <a:t>Fig. 12. 68% and 95% CL marginalized constraints for two interacting dark energy models with </a:t>
            </a:r>
          </a:p>
          <a:p>
            <a:endParaRPr lang="en-US" sz="1600" kern="1200" dirty="0">
              <a:solidFill>
                <a:schemeClr val="tx1"/>
              </a:solidFill>
              <a:effectLst/>
              <a:latin typeface="Arial" charset="0"/>
              <a:ea typeface="+mn-ea"/>
              <a:cs typeface="+mn-cs"/>
            </a:endParaRPr>
          </a:p>
          <a:p>
            <a:r>
              <a:rPr lang="en-US" sz="1600" kern="1200" dirty="0">
                <a:solidFill>
                  <a:schemeClr val="tx1"/>
                </a:solidFill>
                <a:effectLst/>
                <a:latin typeface="Arial" charset="0"/>
                <a:ea typeface="+mn-ea"/>
                <a:cs typeface="+mn-cs"/>
              </a:rPr>
              <a:t>Q </a:t>
            </a:r>
            <a:r>
              <a:rPr lang="en-US" sz="1600" kern="1200" dirty="0" err="1">
                <a:solidFill>
                  <a:schemeClr val="tx1"/>
                </a:solidFill>
                <a:effectLst/>
                <a:latin typeface="Arial" charset="0"/>
                <a:ea typeface="+mn-ea"/>
                <a:cs typeface="+mn-cs"/>
              </a:rPr>
              <a:t>proporcional</a:t>
            </a:r>
            <a:r>
              <a:rPr lang="en-US" sz="1600" kern="1200" dirty="0">
                <a:solidFill>
                  <a:schemeClr val="tx1"/>
                </a:solidFill>
                <a:effectLst/>
                <a:latin typeface="Arial" charset="0"/>
                <a:ea typeface="+mn-ea"/>
                <a:cs typeface="+mn-cs"/>
              </a:rPr>
              <a:t> a </a:t>
            </a:r>
            <a:r>
              <a:rPr lang="en-US" sz="1600" kern="1200" dirty="0" err="1">
                <a:solidFill>
                  <a:schemeClr val="tx1"/>
                </a:solidFill>
                <a:effectLst/>
                <a:latin typeface="Arial" charset="0"/>
                <a:ea typeface="+mn-ea"/>
                <a:cs typeface="+mn-cs"/>
              </a:rPr>
              <a:t>RHO_de</a:t>
            </a:r>
            <a:r>
              <a:rPr lang="en-US" sz="1600" kern="1200" dirty="0">
                <a:solidFill>
                  <a:schemeClr val="tx1"/>
                </a:solidFill>
                <a:effectLst/>
                <a:latin typeface="Arial" charset="0"/>
                <a:ea typeface="+mn-ea"/>
                <a:cs typeface="+mn-cs"/>
              </a:rPr>
              <a:t> and w &lt;  - </a:t>
            </a:r>
            <a:r>
              <a:rPr lang="en-BR" sz="1600" kern="1200" dirty="0">
                <a:solidFill>
                  <a:schemeClr val="tx1"/>
                </a:solidFill>
                <a:effectLst/>
                <a:latin typeface="Arial" charset="0"/>
                <a:ea typeface="+mn-ea"/>
                <a:cs typeface="+mn-cs"/>
              </a:rPr>
              <a:t>1 (</a:t>
            </a:r>
            <a:r>
              <a:rPr lang="en-US" sz="1600" kern="1200" dirty="0">
                <a:solidFill>
                  <a:schemeClr val="tx1"/>
                </a:solidFill>
                <a:effectLst/>
                <a:latin typeface="Arial" charset="0"/>
                <a:ea typeface="+mn-ea"/>
                <a:cs typeface="+mn-cs"/>
              </a:rPr>
              <a:t>top)</a:t>
            </a:r>
          </a:p>
          <a:p>
            <a:endParaRPr lang="en-US" sz="1600" kern="1200" dirty="0">
              <a:solidFill>
                <a:schemeClr val="tx1"/>
              </a:solidFill>
              <a:effectLst/>
              <a:latin typeface="Arial" charset="0"/>
              <a:ea typeface="+mn-ea"/>
              <a:cs typeface="+mn-cs"/>
            </a:endParaRPr>
          </a:p>
          <a:p>
            <a:r>
              <a:rPr lang="en-US" sz="1600" kern="1200" dirty="0">
                <a:solidFill>
                  <a:schemeClr val="tx1"/>
                </a:solidFill>
                <a:effectLst/>
                <a:latin typeface="Arial" charset="0"/>
                <a:ea typeface="+mn-ea"/>
                <a:cs typeface="+mn-cs"/>
              </a:rPr>
              <a:t> Q </a:t>
            </a:r>
            <a:r>
              <a:rPr lang="en-US" sz="1600" kern="1200" dirty="0" err="1">
                <a:solidFill>
                  <a:schemeClr val="tx1"/>
                </a:solidFill>
                <a:effectLst/>
                <a:latin typeface="Arial" charset="0"/>
                <a:ea typeface="+mn-ea"/>
                <a:cs typeface="+mn-cs"/>
              </a:rPr>
              <a:t>proporcional</a:t>
            </a:r>
            <a:r>
              <a:rPr lang="en-US" sz="1600" kern="1200" dirty="0">
                <a:solidFill>
                  <a:schemeClr val="tx1"/>
                </a:solidFill>
                <a:effectLst/>
                <a:latin typeface="Arial" charset="0"/>
                <a:ea typeface="+mn-ea"/>
                <a:cs typeface="+mn-cs"/>
              </a:rPr>
              <a:t> a </a:t>
            </a:r>
            <a:r>
              <a:rPr lang="en-US" sz="1600" kern="1200" dirty="0" err="1">
                <a:solidFill>
                  <a:schemeClr val="tx1"/>
                </a:solidFill>
                <a:effectLst/>
                <a:latin typeface="Arial" charset="0"/>
                <a:ea typeface="+mn-ea"/>
                <a:cs typeface="+mn-cs"/>
              </a:rPr>
              <a:t>RHO_dm</a:t>
            </a:r>
            <a:r>
              <a:rPr lang="en-US" sz="1600" kern="1200" dirty="0">
                <a:solidFill>
                  <a:schemeClr val="tx1"/>
                </a:solidFill>
                <a:effectLst/>
                <a:latin typeface="Arial" charset="0"/>
                <a:ea typeface="+mn-ea"/>
                <a:cs typeface="+mn-cs"/>
              </a:rPr>
              <a:t> (bottom)</a:t>
            </a:r>
          </a:p>
          <a:p>
            <a:endParaRPr lang="en-US" sz="16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FE3AAEAA-6DBB-4B57-A1C4-A5D188C53069}" type="slidenum">
              <a:rPr lang="pt-BR" smtClean="0"/>
              <a:pPr>
                <a:defRPr/>
              </a:pPr>
              <a:t>19</a:t>
            </a:fld>
            <a:endParaRPr lang="pt-BR"/>
          </a:p>
        </p:txBody>
      </p:sp>
    </p:spTree>
    <p:extLst>
      <p:ext uri="{BB962C8B-B14F-4D97-AF65-F5344CB8AC3E}">
        <p14:creationId xmlns:p14="http://schemas.microsoft.com/office/powerpoint/2010/main" val="3473839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Fig. 18. We show the angular power spectrum of HOD mocks (solid faint curves) comparing to the calculation of </a:t>
            </a:r>
            <a:r>
              <a:rPr lang="en-US" sz="1200" kern="1200" dirty="0" err="1">
                <a:solidFill>
                  <a:schemeClr val="tx1"/>
                </a:solidFill>
                <a:effectLst/>
                <a:latin typeface="Arial" charset="0"/>
                <a:ea typeface="+mn-ea"/>
                <a:cs typeface="+mn-cs"/>
              </a:rPr>
              <a:t>UCLCl</a:t>
            </a:r>
            <a:r>
              <a:rPr lang="en-US" sz="1200" kern="1200" dirty="0">
                <a:solidFill>
                  <a:schemeClr val="tx1"/>
                </a:solidFill>
                <a:effectLst/>
                <a:latin typeface="Arial" charset="0"/>
                <a:ea typeface="+mn-ea"/>
                <a:cs typeface="+mn-cs"/>
              </a:rPr>
              <a:t> code with linear calculation (dashed lines) and </a:t>
            </a:r>
            <a:r>
              <a:rPr lang="en-US" sz="1200" kern="1200" dirty="0" err="1">
                <a:solidFill>
                  <a:schemeClr val="tx1"/>
                </a:solidFill>
                <a:effectLst/>
                <a:latin typeface="Arial" charset="0"/>
                <a:ea typeface="+mn-ea"/>
                <a:cs typeface="+mn-cs"/>
              </a:rPr>
              <a:t>halofit</a:t>
            </a:r>
            <a:r>
              <a:rPr lang="en-US" sz="1200" kern="1200" dirty="0">
                <a:solidFill>
                  <a:schemeClr val="tx1"/>
                </a:solidFill>
                <a:effectLst/>
                <a:latin typeface="Arial" charset="0"/>
                <a:ea typeface="+mn-ea"/>
                <a:cs typeface="+mn-cs"/>
              </a:rPr>
              <a:t> nonlinear correction (dotted lines) in redshift space.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Red (orange, green, blue) lines show the result from 960 (1050, 1150, 1160) MHz to 970 (1060, 1160, 1260) MHz, middled at 965 (1055, 1155, 1255) MHz, which are amplified by 0.25 (0.5, 1, 2) times for better illustration.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HOD mock measurements are higher than the linear calculation, but lower than the </a:t>
            </a:r>
            <a:r>
              <a:rPr lang="en-US" sz="1200" kern="1200" dirty="0" err="1">
                <a:solidFill>
                  <a:schemeClr val="tx1"/>
                </a:solidFill>
                <a:effectLst/>
                <a:latin typeface="Arial" charset="0"/>
                <a:ea typeface="+mn-ea"/>
                <a:cs typeface="+mn-cs"/>
              </a:rPr>
              <a:t>halofit</a:t>
            </a:r>
            <a:r>
              <a:rPr lang="en-US" sz="1200" kern="1200" dirty="0">
                <a:solidFill>
                  <a:schemeClr val="tx1"/>
                </a:solidFill>
                <a:effectLst/>
                <a:latin typeface="Arial" charset="0"/>
                <a:ea typeface="+mn-ea"/>
                <a:cs typeface="+mn-cs"/>
              </a:rPr>
              <a:t> calculation at small scale.</a:t>
            </a:r>
          </a:p>
          <a:p>
            <a:endParaRPr lang="en-US" dirty="0"/>
          </a:p>
        </p:txBody>
      </p:sp>
      <p:sp>
        <p:nvSpPr>
          <p:cNvPr id="4" name="Slide Number Placeholder 3"/>
          <p:cNvSpPr>
            <a:spLocks noGrp="1"/>
          </p:cNvSpPr>
          <p:nvPr>
            <p:ph type="sldNum" sz="quarter" idx="5"/>
          </p:nvPr>
        </p:nvSpPr>
        <p:spPr/>
        <p:txBody>
          <a:bodyPr/>
          <a:lstStyle/>
          <a:p>
            <a:pPr>
              <a:defRPr/>
            </a:pPr>
            <a:fld id="{FE3AAEAA-6DBB-4B57-A1C4-A5D188C53069}" type="slidenum">
              <a:rPr lang="pt-BR" smtClean="0"/>
              <a:pPr>
                <a:defRPr/>
              </a:pPr>
              <a:t>20</a:t>
            </a:fld>
            <a:endParaRPr lang="pt-BR"/>
          </a:p>
        </p:txBody>
      </p:sp>
    </p:spTree>
    <p:extLst>
      <p:ext uri="{BB962C8B-B14F-4D97-AF65-F5344CB8AC3E}">
        <p14:creationId xmlns:p14="http://schemas.microsoft.com/office/powerpoint/2010/main" val="3835412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nominal BINGO</a:t>
            </a:r>
            <a:r>
              <a:rPr lang="en-US" baseline="0" dirty="0"/>
              <a:t> receiver layout. A correlation receiver is used to </a:t>
            </a:r>
            <a:r>
              <a:rPr lang="en-US" baseline="0" dirty="0" err="1"/>
              <a:t>amplfy</a:t>
            </a:r>
            <a:r>
              <a:rPr lang="en-US" baseline="0" dirty="0"/>
              <a:t> the signals from a horn and a COLFET (acting as a reference signal). The horn, polarizers and first hybrid (</a:t>
            </a:r>
            <a:r>
              <a:rPr lang="en-US" baseline="0" dirty="0" err="1"/>
              <a:t>magc</a:t>
            </a:r>
            <a:r>
              <a:rPr lang="en-US" baseline="0" dirty="0"/>
              <a:t> tee) are shown more clearly in Fig. 3.1.</a:t>
            </a:r>
            <a:endParaRPr lang="en-US" dirty="0"/>
          </a:p>
        </p:txBody>
      </p:sp>
      <p:sp>
        <p:nvSpPr>
          <p:cNvPr id="4" name="Slide Number Placeholder 3"/>
          <p:cNvSpPr>
            <a:spLocks noGrp="1"/>
          </p:cNvSpPr>
          <p:nvPr>
            <p:ph type="sldNum" sz="quarter" idx="10"/>
          </p:nvPr>
        </p:nvSpPr>
        <p:spPr/>
        <p:txBody>
          <a:bodyPr/>
          <a:lstStyle/>
          <a:p>
            <a:pPr>
              <a:defRPr/>
            </a:pPr>
            <a:fld id="{FE3AAEAA-6DBB-4B57-A1C4-A5D188C53069}" type="slidenum">
              <a:rPr lang="pt-BR" smtClean="0"/>
              <a:pPr>
                <a:defRPr/>
              </a:pPr>
              <a:t>32</a:t>
            </a:fld>
            <a:endParaRPr lang="pt-BR"/>
          </a:p>
        </p:txBody>
      </p:sp>
    </p:spTree>
    <p:extLst>
      <p:ext uri="{BB962C8B-B14F-4D97-AF65-F5344CB8AC3E}">
        <p14:creationId xmlns:p14="http://schemas.microsoft.com/office/powerpoint/2010/main" val="3043127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pic>
        <p:nvPicPr>
          <p:cNvPr id="4" name="Picture 3" descr="A picture containing mountain, outdoor, sky, grass&#10;&#10;Description automatically generated">
            <a:extLst>
              <a:ext uri="{FF2B5EF4-FFF2-40B4-BE49-F238E27FC236}">
                <a16:creationId xmlns:a16="http://schemas.microsoft.com/office/drawing/2014/main" id="{39E54D5B-EE99-BF40-9E70-C5C1FCF37AF3}"/>
              </a:ext>
            </a:extLst>
          </p:cNvPr>
          <p:cNvPicPr>
            <a:picLocks noChangeAspect="1"/>
          </p:cNvPicPr>
          <p:nvPr userDrawn="1"/>
        </p:nvPicPr>
        <p:blipFill rotWithShape="1">
          <a:blip r:embed="rId2">
            <a:alphaModFix amt="14000"/>
            <a:extLst>
              <a:ext uri="{28A0092B-C50C-407E-A947-70E740481C1C}">
                <a14:useLocalDpi xmlns:a14="http://schemas.microsoft.com/office/drawing/2010/main" val="0"/>
              </a:ext>
            </a:extLst>
          </a:blip>
          <a:srcRect l="16774" r="26936"/>
          <a:stretch/>
        </p:blipFill>
        <p:spPr>
          <a:xfrm>
            <a:off x="0" y="0"/>
            <a:ext cx="9205049" cy="6857999"/>
          </a:xfrm>
          <a:prstGeom prst="rect">
            <a:avLst/>
          </a:prstGeom>
        </p:spPr>
      </p:pic>
      <p:sp>
        <p:nvSpPr>
          <p:cNvPr id="5138" name="Rectangle 18"/>
          <p:cNvSpPr>
            <a:spLocks noGrp="1" noChangeArrowheads="1"/>
          </p:cNvSpPr>
          <p:nvPr>
            <p:ph type="ctrTitle"/>
          </p:nvPr>
        </p:nvSpPr>
        <p:spPr>
          <a:xfrm>
            <a:off x="2971800" y="1828800"/>
            <a:ext cx="6019800" cy="2209800"/>
          </a:xfrm>
        </p:spPr>
        <p:txBody>
          <a:bodyPr/>
          <a:lstStyle>
            <a:lvl1pPr>
              <a:defRPr sz="3700">
                <a:solidFill>
                  <a:srgbClr val="FFFFFF"/>
                </a:solidFill>
                <a:latin typeface="Calibri" pitchFamily="34" charset="0"/>
              </a:defRPr>
            </a:lvl1pPr>
          </a:lstStyle>
          <a:p>
            <a:r>
              <a:rPr lang="pt-BR"/>
              <a:t>Clique para editar o estilo do título mestre</a:t>
            </a:r>
          </a:p>
        </p:txBody>
      </p:sp>
      <p:sp>
        <p:nvSpPr>
          <p:cNvPr id="51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atin typeface="Calibri" pitchFamily="34" charset="0"/>
              </a:defRPr>
            </a:lvl1pPr>
          </a:lstStyle>
          <a:p>
            <a:r>
              <a:rPr lang="pt-BR" dirty="0"/>
              <a:t>Clique para editar o estilo do subtítulo mestre</a:t>
            </a:r>
          </a:p>
        </p:txBody>
      </p:sp>
      <p:pic>
        <p:nvPicPr>
          <p:cNvPr id="18" name="Picture 17"/>
          <p:cNvPicPr>
            <a:picLocks noChangeAspect="1"/>
          </p:cNvPicPr>
          <p:nvPr userDrawn="1"/>
        </p:nvPicPr>
        <p:blipFill>
          <a:blip r:embed="rId3"/>
          <a:stretch>
            <a:fillRect/>
          </a:stretch>
        </p:blipFill>
        <p:spPr>
          <a:xfrm>
            <a:off x="1" y="1"/>
            <a:ext cx="3403599" cy="602721"/>
          </a:xfrm>
          <a:prstGeom prst="rect">
            <a:avLst/>
          </a:prstGeom>
        </p:spPr>
      </p:pic>
      <p:pic>
        <p:nvPicPr>
          <p:cNvPr id="8" name="Picture 7">
            <a:extLst>
              <a:ext uri="{FF2B5EF4-FFF2-40B4-BE49-F238E27FC236}">
                <a16:creationId xmlns:a16="http://schemas.microsoft.com/office/drawing/2014/main" id="{5CC7918E-F545-3E4D-8A10-4FB2D3F4BE59}"/>
              </a:ext>
            </a:extLst>
          </p:cNvPr>
          <p:cNvPicPr>
            <a:picLocks noChangeAspect="1"/>
          </p:cNvPicPr>
          <p:nvPr userDrawn="1"/>
        </p:nvPicPr>
        <p:blipFill>
          <a:blip r:embed="rId4"/>
          <a:stretch>
            <a:fillRect/>
          </a:stretch>
        </p:blipFill>
        <p:spPr>
          <a:xfrm>
            <a:off x="8403766" y="44479"/>
            <a:ext cx="735157" cy="69037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Calibri" pitchFamily="34" charset="0"/>
              </a:defRPr>
            </a:lvl1pPr>
          </a:lstStyle>
          <a:p>
            <a:r>
              <a:rPr lang="pt-BR" dirty="0"/>
              <a:t>Clique para editar o estilo do título mestre</a:t>
            </a:r>
          </a:p>
        </p:txBody>
      </p:sp>
      <p:sp>
        <p:nvSpPr>
          <p:cNvPr id="3" name="Espaço Reservado para Conteúdo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Footer Placeholder 3"/>
          <p:cNvSpPr>
            <a:spLocks noGrp="1"/>
          </p:cNvSpPr>
          <p:nvPr>
            <p:ph type="ftr" sz="quarter" idx="10"/>
          </p:nvPr>
        </p:nvSpPr>
        <p:spPr>
          <a:xfrm>
            <a:off x="3270354" y="6579357"/>
            <a:ext cx="3120652" cy="219354"/>
          </a:xfrm>
          <a:prstGeom prst="rect">
            <a:avLst/>
          </a:prstGeom>
        </p:spPr>
        <p:txBody>
          <a:bodyPr/>
          <a:lstStyle>
            <a:lvl1pPr algn="ctr">
              <a:defRPr sz="1000"/>
            </a:lvl1pPr>
          </a:lstStyle>
          <a:p>
            <a:r>
              <a:rPr lang="de-DE"/>
              <a:t>C. A. Wuensche (2021)</a:t>
            </a:r>
            <a:endParaRPr lang="en-US" dirty="0"/>
          </a:p>
        </p:txBody>
      </p:sp>
      <p:sp>
        <p:nvSpPr>
          <p:cNvPr id="5" name="Slide Number Placeholder 4"/>
          <p:cNvSpPr>
            <a:spLocks noGrp="1"/>
          </p:cNvSpPr>
          <p:nvPr>
            <p:ph type="sldNum" sz="quarter" idx="11"/>
          </p:nvPr>
        </p:nvSpPr>
        <p:spPr/>
        <p:txBody>
          <a:bodyPr/>
          <a:lstStyle/>
          <a:p>
            <a:fld id="{8332A60F-DC28-914F-B40A-A132A807CBD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atin typeface="Calibri" pitchFamily="34" charset="0"/>
              </a:defRPr>
            </a:lvl1pPr>
          </a:lstStyle>
          <a:p>
            <a:r>
              <a:rPr lang="pt-BR"/>
              <a:t>Clique para editar o estilo do título mestre</a:t>
            </a:r>
          </a:p>
        </p:txBody>
      </p:sp>
      <p:sp>
        <p:nvSpPr>
          <p:cNvPr id="3" name="Espaço Reservado para Conteúdo 2"/>
          <p:cNvSpPr>
            <a:spLocks noGrp="1"/>
          </p:cNvSpPr>
          <p:nvPr>
            <p:ph sz="half" idx="1"/>
          </p:nvPr>
        </p:nvSpPr>
        <p:spPr>
          <a:xfrm>
            <a:off x="609600" y="1524000"/>
            <a:ext cx="40386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800600" y="1524000"/>
            <a:ext cx="4038600" cy="47244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Slide Number Placeholder 5"/>
          <p:cNvSpPr>
            <a:spLocks noGrp="1"/>
          </p:cNvSpPr>
          <p:nvPr>
            <p:ph type="sldNum" sz="quarter" idx="11"/>
          </p:nvPr>
        </p:nvSpPr>
        <p:spPr/>
        <p:txBody>
          <a:bodyPr/>
          <a:lstStyle/>
          <a:p>
            <a:fld id="{8332A60F-DC28-914F-B40A-A132A807CBD5}" type="slidenum">
              <a:rPr lang="en-US" smtClean="0"/>
              <a:pPr/>
              <a:t>‹#›</a:t>
            </a:fld>
            <a:endParaRPr lang="en-US"/>
          </a:p>
        </p:txBody>
      </p:sp>
      <p:sp>
        <p:nvSpPr>
          <p:cNvPr id="7" name="Footer Placeholder 3"/>
          <p:cNvSpPr>
            <a:spLocks noGrp="1"/>
          </p:cNvSpPr>
          <p:nvPr>
            <p:ph type="ftr" sz="quarter" idx="10"/>
          </p:nvPr>
        </p:nvSpPr>
        <p:spPr>
          <a:xfrm>
            <a:off x="3270354" y="6579357"/>
            <a:ext cx="3120652" cy="219354"/>
          </a:xfrm>
          <a:prstGeom prst="rect">
            <a:avLst/>
          </a:prstGeom>
        </p:spPr>
        <p:txBody>
          <a:bodyPr/>
          <a:lstStyle>
            <a:lvl1pPr algn="ctr">
              <a:defRPr sz="1000"/>
            </a:lvl1pPr>
          </a:lstStyle>
          <a:p>
            <a:r>
              <a:rPr lang="de-DE"/>
              <a:t>C. A. Wuensche (2021)</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ó titulo">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8332A60F-DC28-914F-B40A-A132A807CBD5}" type="slidenum">
              <a:rPr lang="en-US" smtClean="0"/>
              <a:pPr/>
              <a:t>‹#›</a:t>
            </a:fld>
            <a:endParaRPr lang="en-US"/>
          </a:p>
        </p:txBody>
      </p:sp>
      <p:sp>
        <p:nvSpPr>
          <p:cNvPr id="4" name="Title 3"/>
          <p:cNvSpPr>
            <a:spLocks noGrp="1"/>
          </p:cNvSpPr>
          <p:nvPr>
            <p:ph type="title"/>
          </p:nvPr>
        </p:nvSpPr>
        <p:spPr/>
        <p:txBody>
          <a:bodyPr/>
          <a:lstStyle/>
          <a:p>
            <a:r>
              <a:rPr lang="x-none"/>
              <a:t>Click to edit Master title style</a:t>
            </a:r>
            <a:endParaRPr lang="en-US"/>
          </a:p>
        </p:txBody>
      </p:sp>
      <p:sp>
        <p:nvSpPr>
          <p:cNvPr id="5" name="Footer Placeholder 3"/>
          <p:cNvSpPr>
            <a:spLocks noGrp="1"/>
          </p:cNvSpPr>
          <p:nvPr>
            <p:ph type="ftr" sz="quarter" idx="10"/>
          </p:nvPr>
        </p:nvSpPr>
        <p:spPr>
          <a:xfrm>
            <a:off x="3270354" y="6579357"/>
            <a:ext cx="3120652" cy="219354"/>
          </a:xfrm>
          <a:prstGeom prst="rect">
            <a:avLst/>
          </a:prstGeom>
        </p:spPr>
        <p:txBody>
          <a:bodyPr/>
          <a:lstStyle>
            <a:lvl1pPr algn="ctr">
              <a:defRPr sz="1000"/>
            </a:lvl1pPr>
          </a:lstStyle>
          <a:p>
            <a:r>
              <a:rPr lang="de-DE"/>
              <a:t>C. A. Wuensche (2021)</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8F58C52-F31A-0746-ADA9-FE57D5E4643D}" type="slidenum">
              <a:rPr lang="en-US" smtClean="0"/>
              <a:pPr/>
              <a:t>‹#›</a:t>
            </a:fld>
            <a:endParaRPr lang="en-US"/>
          </a:p>
        </p:txBody>
      </p:sp>
      <p:sp>
        <p:nvSpPr>
          <p:cNvPr id="5" name="Footer Placeholder 3"/>
          <p:cNvSpPr>
            <a:spLocks noGrp="1"/>
          </p:cNvSpPr>
          <p:nvPr>
            <p:ph type="ftr" sz="quarter" idx="10"/>
          </p:nvPr>
        </p:nvSpPr>
        <p:spPr>
          <a:xfrm>
            <a:off x="3270354" y="6579357"/>
            <a:ext cx="3120652" cy="219354"/>
          </a:xfrm>
          <a:prstGeom prst="rect">
            <a:avLst/>
          </a:prstGeom>
        </p:spPr>
        <p:txBody>
          <a:bodyPr/>
          <a:lstStyle>
            <a:lvl1pPr algn="ctr">
              <a:defRPr sz="1000"/>
            </a:lvl1pPr>
          </a:lstStyle>
          <a:p>
            <a:r>
              <a:rPr lang="de-DE"/>
              <a:t>C. A. Wuensche (2021)</a:t>
            </a:r>
            <a:endParaRPr lang="en-US" dirty="0"/>
          </a:p>
        </p:txBody>
      </p:sp>
    </p:spTree>
    <p:extLst>
      <p:ext uri="{BB962C8B-B14F-4D97-AF65-F5344CB8AC3E}">
        <p14:creationId xmlns:p14="http://schemas.microsoft.com/office/powerpoint/2010/main" val="3970363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a:xfrm>
            <a:off x="3270354" y="6579357"/>
            <a:ext cx="3120652" cy="219354"/>
          </a:xfrm>
          <a:prstGeom prst="rect">
            <a:avLst/>
          </a:prstGeom>
        </p:spPr>
        <p:txBody>
          <a:bodyPr/>
          <a:lstStyle>
            <a:lvl1pPr algn="ctr">
              <a:defRPr sz="1000"/>
            </a:lvl1pPr>
          </a:lstStyle>
          <a:p>
            <a:r>
              <a:rPr lang="de-DE"/>
              <a:t>C. A. Wuensche (2021)</a:t>
            </a:r>
            <a:endParaRPr lang="en-US" dirty="0"/>
          </a:p>
        </p:txBody>
      </p:sp>
      <p:sp>
        <p:nvSpPr>
          <p:cNvPr id="5" name="Slide Number Placeholder 2"/>
          <p:cNvSpPr>
            <a:spLocks noGrp="1"/>
          </p:cNvSpPr>
          <p:nvPr>
            <p:ph type="sldNum" sz="quarter" idx="12"/>
          </p:nvPr>
        </p:nvSpPr>
        <p:spPr>
          <a:xfrm>
            <a:off x="8538298" y="6350387"/>
            <a:ext cx="605701" cy="507613"/>
          </a:xfrm>
        </p:spPr>
        <p:txBody>
          <a:bodyPr/>
          <a:lstStyle/>
          <a:p>
            <a:fld id="{8332A60F-DC28-914F-B40A-A132A807CBD5}" type="slidenum">
              <a:rPr lang="en-US" smtClean="0"/>
              <a:pPr/>
              <a:t>‹#›</a:t>
            </a:fld>
            <a:endParaRPr lang="en-US"/>
          </a:p>
        </p:txBody>
      </p:sp>
      <p:sp>
        <p:nvSpPr>
          <p:cNvPr id="2" name="Title 1">
            <a:extLst>
              <a:ext uri="{FF2B5EF4-FFF2-40B4-BE49-F238E27FC236}">
                <a16:creationId xmlns:a16="http://schemas.microsoft.com/office/drawing/2014/main" id="{DCD47E5A-DED0-F648-A795-6D41AF4857B0}"/>
              </a:ext>
            </a:extLst>
          </p:cNvPr>
          <p:cNvSpPr>
            <a:spLocks noGrp="1"/>
          </p:cNvSpPr>
          <p:nvPr>
            <p:ph type="title"/>
          </p:nvPr>
        </p:nvSpPr>
        <p:spPr>
          <a:xfrm>
            <a:off x="1404769" y="2481648"/>
            <a:ext cx="6851821" cy="1894703"/>
          </a:xfrm>
        </p:spPr>
        <p:txBody>
          <a:bodyPr/>
          <a:lstStyle>
            <a:lvl1pPr algn="ctr">
              <a:defRPr sz="4400"/>
            </a:lvl1pPr>
          </a:lstStyle>
          <a:p>
            <a:r>
              <a:rPr lang="en-US" dirty="0"/>
              <a:t>Click to edit Master title style</a:t>
            </a:r>
          </a:p>
        </p:txBody>
      </p:sp>
    </p:spTree>
    <p:extLst>
      <p:ext uri="{BB962C8B-B14F-4D97-AF65-F5344CB8AC3E}">
        <p14:creationId xmlns:p14="http://schemas.microsoft.com/office/powerpoint/2010/main" val="400468702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8479C">
                  <a:gamma/>
                  <a:shade val="46275"/>
                  <a:invGamma/>
                  <a:alpha val="0"/>
                </a:srgbClr>
              </a:gs>
            </a:gsLst>
            <a:lin ang="0" scaled="1"/>
          </a:gradFill>
          <a:ln w="9525">
            <a:noFill/>
            <a:miter lim="800000"/>
            <a:headEnd/>
            <a:tailEnd/>
          </a:ln>
        </p:spPr>
        <p:txBody>
          <a:bodyPr vert="eaVert"/>
          <a:lstStyle/>
          <a:p>
            <a:pPr>
              <a:defRPr/>
            </a:pPr>
            <a:endParaRPr lang="pt-BR" sz="2400">
              <a:solidFill>
                <a:srgbClr val="000000"/>
              </a:solidFill>
              <a:latin typeface="Times New Roman" pitchFamily="18" charset="0"/>
            </a:endParaRPr>
          </a:p>
        </p:txBody>
      </p:sp>
      <p:sp>
        <p:nvSpPr>
          <p:cNvPr id="14339" name="Rectangle 3"/>
          <p:cNvSpPr>
            <a:spLocks noGrp="1" noChangeArrowheads="1"/>
          </p:cNvSpPr>
          <p:nvPr>
            <p:ph type="title"/>
          </p:nvPr>
        </p:nvSpPr>
        <p:spPr bwMode="auto">
          <a:xfrm>
            <a:off x="685800" y="381000"/>
            <a:ext cx="8153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4340" name="Rectangle 4"/>
          <p:cNvSpPr>
            <a:spLocks noGrp="1" noChangeArrowheads="1"/>
          </p:cNvSpPr>
          <p:nvPr>
            <p:ph type="body" idx="1"/>
          </p:nvPr>
        </p:nvSpPr>
        <p:spPr bwMode="auto">
          <a:xfrm>
            <a:off x="609600" y="15240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dirty="0"/>
              <a:t>Clique para editar os estilos do texto mestre</a:t>
            </a:r>
          </a:p>
          <a:p>
            <a:pPr lvl="1"/>
            <a:r>
              <a:rPr lang="pt-BR" dirty="0"/>
              <a:t>Segundo nível</a:t>
            </a:r>
          </a:p>
          <a:p>
            <a:pPr lvl="2"/>
            <a:r>
              <a:rPr lang="pt-BR" dirty="0"/>
              <a:t>Terceiro nível</a:t>
            </a:r>
          </a:p>
          <a:p>
            <a:pPr lvl="3"/>
            <a:r>
              <a:rPr lang="pt-BR" dirty="0"/>
              <a:t>Quarto nível</a:t>
            </a:r>
          </a:p>
        </p:txBody>
      </p:sp>
      <p:sp>
        <p:nvSpPr>
          <p:cNvPr id="4102" name="Freeform 6"/>
          <p:cNvSpPr>
            <a:spLocks noChangeArrowheads="1"/>
          </p:cNvSpPr>
          <p:nvPr/>
        </p:nvSpPr>
        <p:spPr bwMode="auto">
          <a:xfrm>
            <a:off x="685800" y="3810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p:spPr>
        <p:txBody>
          <a:bodyPr/>
          <a:lstStyle/>
          <a:p>
            <a:pPr>
              <a:defRPr/>
            </a:pPr>
            <a:endParaRPr lang="pt-BR">
              <a:solidFill>
                <a:srgbClr val="000000"/>
              </a:solidFill>
              <a:latin typeface="Arial" charset="0"/>
            </a:endParaRPr>
          </a:p>
        </p:txBody>
      </p:sp>
      <p:sp>
        <p:nvSpPr>
          <p:cNvPr id="4" name="Slide Number Placeholder 3"/>
          <p:cNvSpPr>
            <a:spLocks noGrp="1"/>
          </p:cNvSpPr>
          <p:nvPr>
            <p:ph type="sldNum" sz="quarter" idx="4"/>
          </p:nvPr>
        </p:nvSpPr>
        <p:spPr>
          <a:xfrm>
            <a:off x="8538298" y="6350387"/>
            <a:ext cx="605701" cy="507613"/>
          </a:xfrm>
          <a:prstGeom prst="rect">
            <a:avLst/>
          </a:prstGeom>
        </p:spPr>
        <p:txBody>
          <a:bodyPr vert="horz" lIns="91440" tIns="45720" rIns="91440" bIns="45720" rtlCol="0" anchor="ctr"/>
          <a:lstStyle>
            <a:lvl1pPr algn="r">
              <a:defRPr sz="1000" b="1">
                <a:solidFill>
                  <a:schemeClr val="tx1">
                    <a:tint val="75000"/>
                  </a:schemeClr>
                </a:solidFill>
                <a:latin typeface="Comic Sans MS"/>
                <a:cs typeface="Comic Sans MS"/>
              </a:defRPr>
            </a:lvl1pPr>
          </a:lstStyle>
          <a:p>
            <a:fld id="{8332A60F-DC28-914F-B40A-A132A807CBD5}" type="slidenum">
              <a:rPr lang="en-US" smtClean="0"/>
              <a:pPr/>
              <a:t>‹#›</a:t>
            </a:fld>
            <a:endParaRPr lang="en-US"/>
          </a:p>
        </p:txBody>
      </p:sp>
      <p:pic>
        <p:nvPicPr>
          <p:cNvPr id="2" name="Picture 1" descr="Logo INPE2.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1"/>
            <a:ext cx="666764" cy="498969"/>
          </a:xfrm>
          <a:prstGeom prst="rect">
            <a:avLst/>
          </a:prstGeom>
        </p:spPr>
      </p:pic>
      <p:sp>
        <p:nvSpPr>
          <p:cNvPr id="8" name="Footer Placeholder 3"/>
          <p:cNvSpPr>
            <a:spLocks noGrp="1"/>
          </p:cNvSpPr>
          <p:nvPr>
            <p:ph type="ftr" sz="quarter" idx="3"/>
          </p:nvPr>
        </p:nvSpPr>
        <p:spPr>
          <a:xfrm>
            <a:off x="3270354" y="6579357"/>
            <a:ext cx="3120652" cy="219354"/>
          </a:xfrm>
          <a:prstGeom prst="rect">
            <a:avLst/>
          </a:prstGeom>
        </p:spPr>
        <p:txBody>
          <a:bodyPr/>
          <a:lstStyle>
            <a:lvl1pPr algn="ctr">
              <a:defRPr sz="1000"/>
            </a:lvl1pPr>
          </a:lstStyle>
          <a:p>
            <a:r>
              <a:rPr lang="de-DE"/>
              <a:t>C. A. Wuensche (2021)</a:t>
            </a:r>
            <a:endParaRPr lang="en-US" dirty="0"/>
          </a:p>
        </p:txBody>
      </p:sp>
      <p:pic>
        <p:nvPicPr>
          <p:cNvPr id="3" name="Picture 2"/>
          <p:cNvPicPr>
            <a:picLocks noChangeAspect="1"/>
          </p:cNvPicPr>
          <p:nvPr userDrawn="1"/>
        </p:nvPicPr>
        <p:blipFill>
          <a:blip r:embed="rId9"/>
          <a:stretch>
            <a:fillRect/>
          </a:stretch>
        </p:blipFill>
        <p:spPr>
          <a:xfrm>
            <a:off x="8359522" y="73975"/>
            <a:ext cx="735157" cy="690376"/>
          </a:xfrm>
          <a:prstGeom prst="rect">
            <a:avLst/>
          </a:prstGeom>
        </p:spPr>
      </p:pic>
      <p:pic>
        <p:nvPicPr>
          <p:cNvPr id="10" name="Picture 9" descr="A picture containing mountain, outdoor, sky, grass&#10;&#10;Description automatically generated">
            <a:extLst>
              <a:ext uri="{FF2B5EF4-FFF2-40B4-BE49-F238E27FC236}">
                <a16:creationId xmlns:a16="http://schemas.microsoft.com/office/drawing/2014/main" id="{BDD1268D-1608-D847-8387-3A765315B4D0}"/>
              </a:ext>
            </a:extLst>
          </p:cNvPr>
          <p:cNvPicPr>
            <a:picLocks noChangeAspect="1"/>
          </p:cNvPicPr>
          <p:nvPr userDrawn="1"/>
        </p:nvPicPr>
        <p:blipFill rotWithShape="1">
          <a:blip r:embed="rId10">
            <a:alphaModFix amt="21000"/>
            <a:extLst>
              <a:ext uri="{28A0092B-C50C-407E-A947-70E740481C1C}">
                <a14:useLocalDpi xmlns:a14="http://schemas.microsoft.com/office/drawing/2010/main" val="0"/>
              </a:ext>
            </a:extLst>
          </a:blip>
          <a:srcRect l="16774" r="26936"/>
          <a:stretch/>
        </p:blipFill>
        <p:spPr>
          <a:xfrm>
            <a:off x="0" y="0"/>
            <a:ext cx="9205049" cy="6857999"/>
          </a:xfrm>
          <a:prstGeom prst="rect">
            <a:avLst/>
          </a:prstGeom>
        </p:spPr>
      </p:pic>
    </p:spTree>
  </p:cSld>
  <p:clrMap bg1="lt1" tx1="dk1" bg2="lt2" tx2="dk2" accent1="accent1" accent2="accent2" accent3="accent3" accent4="accent4" accent5="accent5" accent6="accent6" hlink="hlink" folHlink="folHlink"/>
  <p:sldLayoutIdLst>
    <p:sldLayoutId id="2147485562" r:id="rId1"/>
    <p:sldLayoutId id="2147485529" r:id="rId2"/>
    <p:sldLayoutId id="2147485531" r:id="rId3"/>
    <p:sldLayoutId id="2147485534" r:id="rId4"/>
    <p:sldLayoutId id="2147485565" r:id="rId5"/>
    <p:sldLayoutId id="2147485564" r:id="rId6"/>
  </p:sldLayoutIdLst>
  <p:hf hdr="0" dt="0"/>
  <p:txStyles>
    <p:titleStyle>
      <a:lvl1pPr algn="l" rtl="0" eaLnBrk="0" fontAlgn="base" hangingPunct="0">
        <a:spcBef>
          <a:spcPct val="0"/>
        </a:spcBef>
        <a:spcAft>
          <a:spcPct val="0"/>
        </a:spcAft>
        <a:defRPr sz="3200" b="1">
          <a:solidFill>
            <a:srgbClr val="003366"/>
          </a:solidFill>
          <a:latin typeface="+mj-lt"/>
          <a:ea typeface="+mj-ea"/>
          <a:cs typeface="+mj-cs"/>
        </a:defRPr>
      </a:lvl1pPr>
      <a:lvl2pPr algn="l" rtl="0" eaLnBrk="0" fontAlgn="base" hangingPunct="0">
        <a:spcBef>
          <a:spcPct val="0"/>
        </a:spcBef>
        <a:spcAft>
          <a:spcPct val="0"/>
        </a:spcAft>
        <a:defRPr sz="3200" b="1">
          <a:solidFill>
            <a:srgbClr val="003366"/>
          </a:solidFill>
          <a:latin typeface="ZapfHumnst BT" pitchFamily="34" charset="0"/>
        </a:defRPr>
      </a:lvl2pPr>
      <a:lvl3pPr algn="l" rtl="0" eaLnBrk="0" fontAlgn="base" hangingPunct="0">
        <a:spcBef>
          <a:spcPct val="0"/>
        </a:spcBef>
        <a:spcAft>
          <a:spcPct val="0"/>
        </a:spcAft>
        <a:defRPr sz="3200" b="1">
          <a:solidFill>
            <a:srgbClr val="003366"/>
          </a:solidFill>
          <a:latin typeface="ZapfHumnst BT" pitchFamily="34" charset="0"/>
        </a:defRPr>
      </a:lvl3pPr>
      <a:lvl4pPr algn="l" rtl="0" eaLnBrk="0" fontAlgn="base" hangingPunct="0">
        <a:spcBef>
          <a:spcPct val="0"/>
        </a:spcBef>
        <a:spcAft>
          <a:spcPct val="0"/>
        </a:spcAft>
        <a:defRPr sz="3200" b="1">
          <a:solidFill>
            <a:srgbClr val="003366"/>
          </a:solidFill>
          <a:latin typeface="ZapfHumnst BT" pitchFamily="34" charset="0"/>
        </a:defRPr>
      </a:lvl4pPr>
      <a:lvl5pPr algn="l" rtl="0" eaLnBrk="0" fontAlgn="base" hangingPunct="0">
        <a:spcBef>
          <a:spcPct val="0"/>
        </a:spcBef>
        <a:spcAft>
          <a:spcPct val="0"/>
        </a:spcAft>
        <a:defRPr sz="3200" b="1">
          <a:solidFill>
            <a:srgbClr val="003366"/>
          </a:solidFill>
          <a:latin typeface="ZapfHumnst BT" pitchFamily="34" charset="0"/>
        </a:defRPr>
      </a:lvl5pPr>
      <a:lvl6pPr marL="457200" algn="l" rtl="0" fontAlgn="base">
        <a:spcBef>
          <a:spcPct val="0"/>
        </a:spcBef>
        <a:spcAft>
          <a:spcPct val="0"/>
        </a:spcAft>
        <a:defRPr sz="3200" b="1">
          <a:solidFill>
            <a:srgbClr val="003366"/>
          </a:solidFill>
          <a:latin typeface="ZapfHumnst BT" pitchFamily="34" charset="0"/>
        </a:defRPr>
      </a:lvl6pPr>
      <a:lvl7pPr marL="914400" algn="l" rtl="0" fontAlgn="base">
        <a:spcBef>
          <a:spcPct val="0"/>
        </a:spcBef>
        <a:spcAft>
          <a:spcPct val="0"/>
        </a:spcAft>
        <a:defRPr sz="3200" b="1">
          <a:solidFill>
            <a:srgbClr val="003366"/>
          </a:solidFill>
          <a:latin typeface="ZapfHumnst BT" pitchFamily="34" charset="0"/>
        </a:defRPr>
      </a:lvl7pPr>
      <a:lvl8pPr marL="1371600" algn="l" rtl="0" fontAlgn="base">
        <a:spcBef>
          <a:spcPct val="0"/>
        </a:spcBef>
        <a:spcAft>
          <a:spcPct val="0"/>
        </a:spcAft>
        <a:defRPr sz="3200" b="1">
          <a:solidFill>
            <a:srgbClr val="003366"/>
          </a:solidFill>
          <a:latin typeface="ZapfHumnst BT" pitchFamily="34" charset="0"/>
        </a:defRPr>
      </a:lvl8pPr>
      <a:lvl9pPr marL="1828800" algn="l" rtl="0" fontAlgn="base">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accent6">
            <a:lumMod val="60000"/>
            <a:lumOff val="40000"/>
          </a:schemeClr>
        </a:buClr>
        <a:buSzPct val="90000"/>
        <a:buFont typeface="Apple Symbols" panose="02000000000000000000" pitchFamily="2" charset="-79"/>
        <a:buChar char="☑"/>
        <a:defRPr sz="2400">
          <a:solidFill>
            <a:schemeClr val="tx1"/>
          </a:solidFill>
          <a:latin typeface="+mn-lt"/>
          <a:ea typeface="+mn-ea"/>
          <a:cs typeface="+mn-cs"/>
        </a:defRPr>
      </a:lvl1pPr>
      <a:lvl2pPr marL="800100" indent="-342900" algn="l" rtl="0" eaLnBrk="0" fontAlgn="base" hangingPunct="0">
        <a:spcBef>
          <a:spcPct val="20000"/>
        </a:spcBef>
        <a:spcAft>
          <a:spcPct val="0"/>
        </a:spcAft>
        <a:buClr>
          <a:srgbClr val="FF0000"/>
        </a:buClr>
        <a:buSzPct val="80000"/>
        <a:buFont typeface="Wingdings" pitchFamily="2" charset="2"/>
        <a:buChar char="ü"/>
        <a:defRPr sz="2200">
          <a:solidFill>
            <a:schemeClr val="tx1"/>
          </a:solidFill>
          <a:latin typeface="+mn-lt"/>
        </a:defRPr>
      </a:lvl2pPr>
      <a:lvl3pPr marL="1143000" indent="-228600" algn="l" rtl="0" eaLnBrk="0" fontAlgn="base" hangingPunct="0">
        <a:spcBef>
          <a:spcPct val="20000"/>
        </a:spcBef>
        <a:spcAft>
          <a:spcPct val="0"/>
        </a:spcAft>
        <a:buClr>
          <a:srgbClr val="006600"/>
        </a:buClr>
        <a:buSzPct val="70000"/>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lr>
          <a:srgbClr val="C00000"/>
        </a:buClr>
        <a:buSzPct val="70000"/>
        <a:buFont typeface=".Hiragino Kaku Gothic Interface W3"/>
        <a:buChar char="⇒"/>
        <a:defRPr sz="18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abinete@inpe.b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image" Target="../media/image37.tiff"/><Relationship Id="rId1" Type="http://schemas.openxmlformats.org/officeDocument/2006/relationships/slideLayout" Target="../slideLayouts/slideLayout5.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6.xml"/><Relationship Id="rId4" Type="http://schemas.openxmlformats.org/officeDocument/2006/relationships/image" Target="../media/image46.tiff"/></Relationships>
</file>

<file path=ppt/slides/_rels/slide1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50.jpeg"/><Relationship Id="rId4" Type="http://schemas.openxmlformats.org/officeDocument/2006/relationships/image" Target="../media/image49.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2.tiff"/></Relationships>
</file>

<file path=ppt/slides/_rels/slide1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6.tiff"/></Relationships>
</file>

<file path=ppt/slides/_rels/slide2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6.xml"/><Relationship Id="rId4" Type="http://schemas.openxmlformats.org/officeDocument/2006/relationships/image" Target="../media/image59.tiff"/></Relationships>
</file>

<file path=ppt/slides/_rels/slide2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bingotelescope.org/"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jpeg"/><Relationship Id="rId18" Type="http://schemas.openxmlformats.org/officeDocument/2006/relationships/image" Target="../media/image20.jpeg"/><Relationship Id="rId26" Type="http://schemas.openxmlformats.org/officeDocument/2006/relationships/hyperlink" Target="http://www.bingotelescope.org/" TargetMode="External"/><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jpeg"/><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24" Type="http://schemas.openxmlformats.org/officeDocument/2006/relationships/image" Target="../media/image26.jpeg"/><Relationship Id="rId5"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7.gif"/><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13.jpeg"/></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85520" y="1500720"/>
            <a:ext cx="8572959" cy="1761095"/>
          </a:xfrm>
        </p:spPr>
        <p:txBody>
          <a:bodyPr/>
          <a:lstStyle/>
          <a:p>
            <a:r>
              <a:rPr lang="en-US" sz="4800" dirty="0">
                <a:solidFill>
                  <a:schemeClr val="tx1"/>
                </a:solidFill>
              </a:rPr>
              <a:t>21 cm cosmology and </a:t>
            </a:r>
            <a:br>
              <a:rPr lang="en-US" sz="4800" dirty="0">
                <a:solidFill>
                  <a:schemeClr val="tx1"/>
                </a:solidFill>
              </a:rPr>
            </a:br>
            <a:r>
              <a:rPr lang="en-US" sz="4800" dirty="0">
                <a:solidFill>
                  <a:schemeClr val="tx1"/>
                </a:solidFill>
              </a:rPr>
              <a:t>the BINGO radio telescope</a:t>
            </a:r>
          </a:p>
        </p:txBody>
      </p:sp>
      <p:sp>
        <p:nvSpPr>
          <p:cNvPr id="5123" name="Rectangle 3"/>
          <p:cNvSpPr>
            <a:spLocks noGrp="1" noChangeArrowheads="1"/>
          </p:cNvSpPr>
          <p:nvPr>
            <p:ph type="subTitle" idx="1"/>
          </p:nvPr>
        </p:nvSpPr>
        <p:spPr>
          <a:xfrm>
            <a:off x="948742" y="4612409"/>
            <a:ext cx="7246515" cy="2224585"/>
          </a:xfrm>
        </p:spPr>
        <p:txBody>
          <a:bodyPr/>
          <a:lstStyle/>
          <a:p>
            <a:pPr algn="ctr" eaLnBrk="1" hangingPunct="1">
              <a:lnSpc>
                <a:spcPct val="150000"/>
              </a:lnSpc>
              <a:defRPr/>
            </a:pPr>
            <a:r>
              <a:rPr lang="pt-BR" sz="2000" b="1" dirty="0">
                <a:solidFill>
                  <a:schemeClr val="bg2">
                    <a:lumMod val="50000"/>
                  </a:schemeClr>
                </a:solidFill>
              </a:rPr>
              <a:t>Carlos Alexandre Wuensche </a:t>
            </a:r>
          </a:p>
          <a:p>
            <a:pPr algn="ctr" eaLnBrk="1" hangingPunct="1">
              <a:lnSpc>
                <a:spcPct val="150000"/>
              </a:lnSpc>
              <a:defRPr/>
            </a:pPr>
            <a:r>
              <a:rPr lang="pt-BR" sz="2000" b="1" dirty="0" err="1">
                <a:solidFill>
                  <a:schemeClr val="bg2">
                    <a:lumMod val="50000"/>
                  </a:schemeClr>
                </a:solidFill>
              </a:rPr>
              <a:t>on</a:t>
            </a:r>
            <a:r>
              <a:rPr lang="pt-BR" sz="2000" b="1" dirty="0">
                <a:solidFill>
                  <a:schemeClr val="bg2">
                    <a:lumMod val="50000"/>
                  </a:schemeClr>
                </a:solidFill>
              </a:rPr>
              <a:t> </a:t>
            </a:r>
            <a:r>
              <a:rPr lang="pt-BR" sz="2000" b="1" dirty="0" err="1">
                <a:solidFill>
                  <a:schemeClr val="bg2">
                    <a:lumMod val="50000"/>
                  </a:schemeClr>
                </a:solidFill>
              </a:rPr>
              <a:t>behalf</a:t>
            </a:r>
            <a:r>
              <a:rPr lang="pt-BR" sz="2000" b="1" dirty="0">
                <a:solidFill>
                  <a:schemeClr val="bg2">
                    <a:lumMod val="50000"/>
                  </a:schemeClr>
                </a:solidFill>
              </a:rPr>
              <a:t> </a:t>
            </a:r>
            <a:r>
              <a:rPr lang="pt-BR" sz="2000" b="1" dirty="0" err="1">
                <a:solidFill>
                  <a:schemeClr val="bg2">
                    <a:lumMod val="50000"/>
                  </a:schemeClr>
                </a:solidFill>
              </a:rPr>
              <a:t>of</a:t>
            </a:r>
            <a:r>
              <a:rPr lang="pt-BR" sz="2000" b="1" dirty="0">
                <a:solidFill>
                  <a:schemeClr val="bg2">
                    <a:lumMod val="50000"/>
                  </a:schemeClr>
                </a:solidFill>
              </a:rPr>
              <a:t> </a:t>
            </a:r>
            <a:r>
              <a:rPr lang="pt-BR" sz="2000" b="1" dirty="0" err="1">
                <a:solidFill>
                  <a:schemeClr val="bg2">
                    <a:lumMod val="50000"/>
                  </a:schemeClr>
                </a:solidFill>
              </a:rPr>
              <a:t>the</a:t>
            </a:r>
            <a:r>
              <a:rPr lang="pt-BR" sz="2000" b="1" dirty="0">
                <a:solidFill>
                  <a:schemeClr val="bg2">
                    <a:lumMod val="50000"/>
                  </a:schemeClr>
                </a:solidFill>
              </a:rPr>
              <a:t> BINGO </a:t>
            </a:r>
            <a:r>
              <a:rPr lang="pt-BR" sz="2000" b="1" dirty="0" err="1">
                <a:solidFill>
                  <a:schemeClr val="bg2">
                    <a:lumMod val="50000"/>
                  </a:schemeClr>
                </a:solidFill>
              </a:rPr>
              <a:t>Collaboration</a:t>
            </a:r>
            <a:endParaRPr lang="pt-BR" sz="2000" b="1" baseline="30000" dirty="0">
              <a:solidFill>
                <a:schemeClr val="bg2">
                  <a:lumMod val="50000"/>
                </a:schemeClr>
              </a:solidFill>
            </a:endParaRPr>
          </a:p>
          <a:p>
            <a:pPr algn="ctr" eaLnBrk="1" hangingPunct="1">
              <a:lnSpc>
                <a:spcPct val="150000"/>
              </a:lnSpc>
              <a:defRPr/>
            </a:pPr>
            <a:r>
              <a:rPr lang="pt-BR" sz="2000" b="1" dirty="0">
                <a:solidFill>
                  <a:schemeClr val="bg2">
                    <a:lumMod val="50000"/>
                  </a:schemeClr>
                </a:solidFill>
                <a:hlinkClick r:id="rId3"/>
              </a:rPr>
              <a:t>ca.wuensche@inpe.br</a:t>
            </a:r>
            <a:r>
              <a:rPr lang="pt-BR" sz="2000" b="1" dirty="0">
                <a:solidFill>
                  <a:schemeClr val="bg2">
                    <a:lumMod val="50000"/>
                  </a:schemeClr>
                </a:solidFill>
              </a:rPr>
              <a:t> </a:t>
            </a:r>
          </a:p>
          <a:p>
            <a:pPr algn="ctr" eaLnBrk="1" hangingPunct="1">
              <a:lnSpc>
                <a:spcPct val="150000"/>
              </a:lnSpc>
              <a:defRPr/>
            </a:pPr>
            <a:r>
              <a:rPr lang="pt-BR" sz="2000" b="1" dirty="0">
                <a:solidFill>
                  <a:schemeClr val="bg2">
                    <a:lumMod val="50000"/>
                  </a:schemeClr>
                </a:solidFill>
              </a:rPr>
              <a:t>August 31, 2021</a:t>
            </a:r>
          </a:p>
        </p:txBody>
      </p:sp>
    </p:spTree>
    <p:extLst>
      <p:ext uri="{BB962C8B-B14F-4D97-AF65-F5344CB8AC3E}">
        <p14:creationId xmlns:p14="http://schemas.microsoft.com/office/powerpoint/2010/main" val="2057743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8332A60F-DC28-914F-B40A-A132A807CBD5}" type="slidenum">
              <a:rPr lang="en-US" smtClean="0"/>
              <a:pPr/>
              <a:t>10</a:t>
            </a:fld>
            <a:endParaRPr lang="en-US"/>
          </a:p>
        </p:txBody>
      </p:sp>
      <p:sp>
        <p:nvSpPr>
          <p:cNvPr id="9" name="Title 8">
            <a:extLst>
              <a:ext uri="{FF2B5EF4-FFF2-40B4-BE49-F238E27FC236}">
                <a16:creationId xmlns:a16="http://schemas.microsoft.com/office/drawing/2014/main" id="{13C5BC35-C3ED-E141-8F90-2F0B2ACECC7B}"/>
              </a:ext>
            </a:extLst>
          </p:cNvPr>
          <p:cNvSpPr>
            <a:spLocks noGrp="1"/>
          </p:cNvSpPr>
          <p:nvPr>
            <p:ph type="title"/>
          </p:nvPr>
        </p:nvSpPr>
        <p:spPr/>
        <p:txBody>
          <a:bodyPr/>
          <a:lstStyle/>
          <a:p>
            <a:r>
              <a:rPr lang="en-US" dirty="0"/>
              <a:t>Sky coverage</a:t>
            </a:r>
          </a:p>
        </p:txBody>
      </p:sp>
      <p:sp>
        <p:nvSpPr>
          <p:cNvPr id="4" name="Footer Placeholder 3"/>
          <p:cNvSpPr>
            <a:spLocks noGrp="1"/>
          </p:cNvSpPr>
          <p:nvPr>
            <p:ph type="ftr" sz="quarter" idx="10"/>
          </p:nvPr>
        </p:nvSpPr>
        <p:spPr/>
        <p:txBody>
          <a:bodyPr/>
          <a:lstStyle/>
          <a:p>
            <a:r>
              <a:rPr lang="de-DE"/>
              <a:t>C. A. Wuensche (2021)</a:t>
            </a:r>
            <a:endParaRPr lang="en-US" dirty="0"/>
          </a:p>
        </p:txBody>
      </p:sp>
      <p:pic>
        <p:nvPicPr>
          <p:cNvPr id="7" name="Picture 6" descr="Chart, diagram&#10;&#10;Description automatically generated">
            <a:extLst>
              <a:ext uri="{FF2B5EF4-FFF2-40B4-BE49-F238E27FC236}">
                <a16:creationId xmlns:a16="http://schemas.microsoft.com/office/drawing/2014/main" id="{8824D5B6-B55F-6840-9044-0E28BDFD9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648" y="1643321"/>
            <a:ext cx="8318500" cy="3911600"/>
          </a:xfrm>
          <a:prstGeom prst="rect">
            <a:avLst/>
          </a:prstGeom>
        </p:spPr>
      </p:pic>
      <p:sp>
        <p:nvSpPr>
          <p:cNvPr id="8" name="TextBox 7">
            <a:extLst>
              <a:ext uri="{FF2B5EF4-FFF2-40B4-BE49-F238E27FC236}">
                <a16:creationId xmlns:a16="http://schemas.microsoft.com/office/drawing/2014/main" id="{987E4C66-ECF2-5348-8636-29344652D33B}"/>
              </a:ext>
            </a:extLst>
          </p:cNvPr>
          <p:cNvSpPr txBox="1"/>
          <p:nvPr/>
        </p:nvSpPr>
        <p:spPr>
          <a:xfrm>
            <a:off x="381486" y="6224207"/>
            <a:ext cx="2888868" cy="307777"/>
          </a:xfrm>
          <a:prstGeom prst="rect">
            <a:avLst/>
          </a:prstGeom>
          <a:noFill/>
        </p:spPr>
        <p:txBody>
          <a:bodyPr wrap="none" rtlCol="0">
            <a:spAutoFit/>
          </a:bodyPr>
          <a:lstStyle/>
          <a:p>
            <a:r>
              <a:rPr lang="en-US" dirty="0"/>
              <a:t>Source: The BINGO Collaboration</a:t>
            </a:r>
          </a:p>
        </p:txBody>
      </p:sp>
    </p:spTree>
    <p:extLst>
      <p:ext uri="{BB962C8B-B14F-4D97-AF65-F5344CB8AC3E}">
        <p14:creationId xmlns:p14="http://schemas.microsoft.com/office/powerpoint/2010/main" val="405329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EBCED5-5D1C-4D46-8880-C3D52807BDAD}"/>
              </a:ext>
            </a:extLst>
          </p:cNvPr>
          <p:cNvPicPr>
            <a:picLocks noChangeAspect="1"/>
          </p:cNvPicPr>
          <p:nvPr/>
        </p:nvPicPr>
        <p:blipFill>
          <a:blip r:embed="rId2"/>
          <a:stretch>
            <a:fillRect/>
          </a:stretch>
        </p:blipFill>
        <p:spPr>
          <a:xfrm>
            <a:off x="883412" y="1435251"/>
            <a:ext cx="7821676" cy="4341389"/>
          </a:xfrm>
          <a:prstGeom prst="rect">
            <a:avLst/>
          </a:prstGeom>
        </p:spPr>
      </p:pic>
      <p:sp>
        <p:nvSpPr>
          <p:cNvPr id="3" name="Slide Number Placeholder 2">
            <a:extLst>
              <a:ext uri="{FF2B5EF4-FFF2-40B4-BE49-F238E27FC236}">
                <a16:creationId xmlns:a16="http://schemas.microsoft.com/office/drawing/2014/main" id="{9994BCD2-A2AC-6E46-9C9C-29FDDD8EF0C5}"/>
              </a:ext>
            </a:extLst>
          </p:cNvPr>
          <p:cNvSpPr>
            <a:spLocks noGrp="1"/>
          </p:cNvSpPr>
          <p:nvPr>
            <p:ph type="sldNum" sz="quarter" idx="12"/>
          </p:nvPr>
        </p:nvSpPr>
        <p:spPr/>
        <p:txBody>
          <a:bodyPr/>
          <a:lstStyle/>
          <a:p>
            <a:fld id="{8332A60F-DC28-914F-B40A-A132A807CBD5}" type="slidenum">
              <a:rPr lang="en-US" smtClean="0"/>
              <a:pPr/>
              <a:t>11</a:t>
            </a:fld>
            <a:endParaRPr lang="en-US"/>
          </a:p>
        </p:txBody>
      </p:sp>
      <p:sp>
        <p:nvSpPr>
          <p:cNvPr id="2" name="Footer Placeholder 1">
            <a:extLst>
              <a:ext uri="{FF2B5EF4-FFF2-40B4-BE49-F238E27FC236}">
                <a16:creationId xmlns:a16="http://schemas.microsoft.com/office/drawing/2014/main" id="{1838386B-7A26-9C47-8BCE-2583B6BF80A3}"/>
              </a:ext>
            </a:extLst>
          </p:cNvPr>
          <p:cNvSpPr>
            <a:spLocks noGrp="1"/>
          </p:cNvSpPr>
          <p:nvPr>
            <p:ph type="ftr" sz="quarter" idx="10"/>
          </p:nvPr>
        </p:nvSpPr>
        <p:spPr/>
        <p:txBody>
          <a:bodyPr/>
          <a:lstStyle/>
          <a:p>
            <a:r>
              <a:rPr lang="de-DE"/>
              <a:t>C. A. Wuensche (2021)</a:t>
            </a:r>
            <a:endParaRPr lang="en-US" dirty="0"/>
          </a:p>
        </p:txBody>
      </p:sp>
      <p:sp>
        <p:nvSpPr>
          <p:cNvPr id="5" name="TextBox 4">
            <a:extLst>
              <a:ext uri="{FF2B5EF4-FFF2-40B4-BE49-F238E27FC236}">
                <a16:creationId xmlns:a16="http://schemas.microsoft.com/office/drawing/2014/main" id="{A13A2832-2C17-5541-85C8-06187BB07A3F}"/>
              </a:ext>
            </a:extLst>
          </p:cNvPr>
          <p:cNvSpPr txBox="1"/>
          <p:nvPr/>
        </p:nvSpPr>
        <p:spPr>
          <a:xfrm>
            <a:off x="883412" y="546181"/>
            <a:ext cx="5060188" cy="646331"/>
          </a:xfrm>
          <a:prstGeom prst="rect">
            <a:avLst/>
          </a:prstGeom>
          <a:noFill/>
        </p:spPr>
        <p:txBody>
          <a:bodyPr wrap="square" rtlCol="0">
            <a:spAutoFit/>
          </a:bodyPr>
          <a:lstStyle/>
          <a:p>
            <a:r>
              <a:rPr lang="en-BR" sz="3600" dirty="0"/>
              <a:t>LSST Cosmology map</a:t>
            </a:r>
          </a:p>
        </p:txBody>
      </p:sp>
      <p:sp>
        <p:nvSpPr>
          <p:cNvPr id="6" name="Rectangle 5">
            <a:extLst>
              <a:ext uri="{FF2B5EF4-FFF2-40B4-BE49-F238E27FC236}">
                <a16:creationId xmlns:a16="http://schemas.microsoft.com/office/drawing/2014/main" id="{05164986-288D-BD4E-8083-FBF987E33422}"/>
              </a:ext>
            </a:extLst>
          </p:cNvPr>
          <p:cNvSpPr/>
          <p:nvPr/>
        </p:nvSpPr>
        <p:spPr bwMode="auto">
          <a:xfrm>
            <a:off x="865124" y="3879237"/>
            <a:ext cx="7986268" cy="507614"/>
          </a:xfrm>
          <a:prstGeom prst="rect">
            <a:avLst/>
          </a:prstGeom>
          <a:solidFill>
            <a:schemeClr val="bg1">
              <a:alpha val="42000"/>
            </a:schemeClr>
          </a:solidFill>
          <a:ln w="2857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BR" sz="14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9FC2D921-1ADB-9144-AD50-6E51055A5CAA}"/>
              </a:ext>
            </a:extLst>
          </p:cNvPr>
          <p:cNvSpPr txBox="1"/>
          <p:nvPr/>
        </p:nvSpPr>
        <p:spPr>
          <a:xfrm>
            <a:off x="865124" y="5776640"/>
            <a:ext cx="5782289" cy="523220"/>
          </a:xfrm>
          <a:prstGeom prst="rect">
            <a:avLst/>
          </a:prstGeom>
          <a:noFill/>
        </p:spPr>
        <p:txBody>
          <a:bodyPr wrap="none" rtlCol="0">
            <a:spAutoFit/>
          </a:bodyPr>
          <a:lstStyle/>
          <a:p>
            <a:r>
              <a:rPr lang="en-BR" dirty="0"/>
              <a:t>LSST Cosmology map (simulated). arXiv:1708.04058, chap. 9, fig. 9.3.</a:t>
            </a:r>
          </a:p>
          <a:p>
            <a:r>
              <a:rPr lang="en-BR" dirty="0"/>
              <a:t>BINGO coverage area in white </a:t>
            </a:r>
          </a:p>
        </p:txBody>
      </p:sp>
    </p:spTree>
    <p:extLst>
      <p:ext uri="{BB962C8B-B14F-4D97-AF65-F5344CB8AC3E}">
        <p14:creationId xmlns:p14="http://schemas.microsoft.com/office/powerpoint/2010/main" val="264454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de-DE"/>
              <a:t>C. A. Wuensche (2021)</a:t>
            </a:r>
            <a:endParaRPr lang="en-US" dirty="0"/>
          </a:p>
        </p:txBody>
      </p:sp>
      <p:sp>
        <p:nvSpPr>
          <p:cNvPr id="5" name="Slide Number Placeholder 4"/>
          <p:cNvSpPr>
            <a:spLocks noGrp="1"/>
          </p:cNvSpPr>
          <p:nvPr>
            <p:ph type="sldNum" sz="quarter" idx="12"/>
          </p:nvPr>
        </p:nvSpPr>
        <p:spPr/>
        <p:txBody>
          <a:bodyPr/>
          <a:lstStyle/>
          <a:p>
            <a:fld id="{8332A60F-DC28-914F-B40A-A132A807CBD5}" type="slidenum">
              <a:rPr lang="en-US" smtClean="0"/>
              <a:pPr/>
              <a:t>12</a:t>
            </a:fld>
            <a:endParaRPr lang="en-US"/>
          </a:p>
        </p:txBody>
      </p:sp>
      <p:pic>
        <p:nvPicPr>
          <p:cNvPr id="3" name="Picture 2">
            <a:extLst>
              <a:ext uri="{FF2B5EF4-FFF2-40B4-BE49-F238E27FC236}">
                <a16:creationId xmlns:a16="http://schemas.microsoft.com/office/drawing/2014/main" id="{C3C90DD3-C9BC-2A4E-99BA-29019C4CF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76" y="536063"/>
            <a:ext cx="7552002" cy="5814324"/>
          </a:xfrm>
          <a:prstGeom prst="rect">
            <a:avLst/>
          </a:prstGeom>
        </p:spPr>
      </p:pic>
      <p:sp>
        <p:nvSpPr>
          <p:cNvPr id="2" name="TextBox 1">
            <a:extLst>
              <a:ext uri="{FF2B5EF4-FFF2-40B4-BE49-F238E27FC236}">
                <a16:creationId xmlns:a16="http://schemas.microsoft.com/office/drawing/2014/main" id="{C8041AE3-AFC7-F54D-A4FE-5E73E4139C19}"/>
              </a:ext>
            </a:extLst>
          </p:cNvPr>
          <p:cNvSpPr txBox="1"/>
          <p:nvPr/>
        </p:nvSpPr>
        <p:spPr>
          <a:xfrm>
            <a:off x="4074289" y="3637344"/>
            <a:ext cx="3113589" cy="707886"/>
          </a:xfrm>
          <a:prstGeom prst="rect">
            <a:avLst/>
          </a:prstGeom>
          <a:solidFill>
            <a:schemeClr val="bg1"/>
          </a:solidFill>
        </p:spPr>
        <p:txBody>
          <a:bodyPr wrap="square" rtlCol="0">
            <a:spAutoFit/>
          </a:bodyPr>
          <a:lstStyle/>
          <a:p>
            <a:pPr algn="ctr"/>
            <a:r>
              <a:rPr lang="en-BR" sz="2000" dirty="0"/>
              <a:t>General BINGO pipeline information flow</a:t>
            </a:r>
          </a:p>
        </p:txBody>
      </p:sp>
      <p:sp>
        <p:nvSpPr>
          <p:cNvPr id="6" name="TextBox 5">
            <a:extLst>
              <a:ext uri="{FF2B5EF4-FFF2-40B4-BE49-F238E27FC236}">
                <a16:creationId xmlns:a16="http://schemas.microsoft.com/office/drawing/2014/main" id="{DB06B28D-1229-6A48-BEAB-7491AAD88E48}"/>
              </a:ext>
            </a:extLst>
          </p:cNvPr>
          <p:cNvSpPr txBox="1"/>
          <p:nvPr/>
        </p:nvSpPr>
        <p:spPr>
          <a:xfrm>
            <a:off x="567160" y="6538223"/>
            <a:ext cx="1279517" cy="276999"/>
          </a:xfrm>
          <a:prstGeom prst="rect">
            <a:avLst/>
          </a:prstGeom>
          <a:noFill/>
        </p:spPr>
        <p:txBody>
          <a:bodyPr wrap="none" rtlCol="0">
            <a:spAutoFit/>
          </a:bodyPr>
          <a:lstStyle/>
          <a:p>
            <a:r>
              <a:rPr lang="en-BR" sz="1200" dirty="0"/>
              <a:t>From E. Merícia</a:t>
            </a:r>
          </a:p>
        </p:txBody>
      </p:sp>
    </p:spTree>
    <p:extLst>
      <p:ext uri="{BB962C8B-B14F-4D97-AF65-F5344CB8AC3E}">
        <p14:creationId xmlns:p14="http://schemas.microsoft.com/office/powerpoint/2010/main" val="28374467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Challenges (October 2021)</a:t>
            </a:r>
          </a:p>
        </p:txBody>
      </p:sp>
      <p:sp>
        <p:nvSpPr>
          <p:cNvPr id="9" name="Content Placeholder 8"/>
          <p:cNvSpPr>
            <a:spLocks noGrp="1"/>
          </p:cNvSpPr>
          <p:nvPr>
            <p:ph idx="1"/>
          </p:nvPr>
        </p:nvSpPr>
        <p:spPr>
          <a:xfrm>
            <a:off x="613024" y="1135722"/>
            <a:ext cx="8178039" cy="4974990"/>
          </a:xfrm>
        </p:spPr>
        <p:txBody>
          <a:bodyPr/>
          <a:lstStyle/>
          <a:p>
            <a:r>
              <a:rPr lang="en-US" sz="1800" dirty="0"/>
              <a:t>Large telescope</a:t>
            </a:r>
            <a:r>
              <a:rPr lang="en-US" sz="1800" b="1" dirty="0">
                <a:solidFill>
                  <a:srgbClr val="3366FF"/>
                </a:solidFill>
              </a:rPr>
              <a:t>: </a:t>
            </a:r>
            <a:r>
              <a:rPr lang="en-US" sz="1800" b="1" dirty="0">
                <a:solidFill>
                  <a:srgbClr val="3366FF"/>
                </a:solidFill>
                <a:sym typeface="Wingdings"/>
              </a:rPr>
              <a:t>discussions ongoing with the company to produce the dishes </a:t>
            </a:r>
          </a:p>
          <a:p>
            <a:r>
              <a:rPr lang="en-US" sz="1800" dirty="0">
                <a:sym typeface="Wingdings"/>
              </a:rPr>
              <a:t>Large horns: </a:t>
            </a:r>
            <a:r>
              <a:rPr lang="en-US" sz="1800" b="1" dirty="0">
                <a:solidFill>
                  <a:srgbClr val="3366FF"/>
                </a:solidFill>
                <a:sym typeface="Wingdings"/>
              </a:rPr>
              <a:t>fabrication process understood, discussions ongoing with the company to produce the horns</a:t>
            </a:r>
          </a:p>
          <a:p>
            <a:r>
              <a:rPr lang="en-US" sz="1800" dirty="0"/>
              <a:t>Calibration and stability: </a:t>
            </a:r>
            <a:r>
              <a:rPr lang="en-US" sz="1800" b="1" dirty="0">
                <a:solidFill>
                  <a:srgbClr val="3366FF"/>
                </a:solidFill>
                <a:sym typeface="Wingdings"/>
              </a:rPr>
              <a:t>use </a:t>
            </a:r>
            <a:r>
              <a:rPr lang="en-US" sz="1800" b="1" dirty="0" err="1">
                <a:solidFill>
                  <a:srgbClr val="3366FF"/>
                </a:solidFill>
                <a:sym typeface="Wingdings"/>
              </a:rPr>
              <a:t>colfets</a:t>
            </a:r>
            <a:r>
              <a:rPr lang="en-US" sz="1800" b="1" dirty="0">
                <a:solidFill>
                  <a:srgbClr val="3366FF"/>
                </a:solidFill>
                <a:sym typeface="Wingdings"/>
              </a:rPr>
              <a:t> and a CW source as internal calibration. Noise and stability for both are under investigation</a:t>
            </a:r>
          </a:p>
          <a:p>
            <a:r>
              <a:rPr lang="en-US" sz="1800" dirty="0"/>
              <a:t>Receiver stability: </a:t>
            </a:r>
            <a:r>
              <a:rPr lang="en-US" sz="1800" b="1" dirty="0">
                <a:solidFill>
                  <a:srgbClr val="3366FF"/>
                </a:solidFill>
                <a:sym typeface="Wingdings"/>
              </a:rPr>
              <a:t>has to be tested with internal cooling and later, under the hot environment temperature in </a:t>
            </a:r>
            <a:r>
              <a:rPr lang="en-US" sz="1800" b="1" dirty="0" err="1">
                <a:solidFill>
                  <a:srgbClr val="3366FF"/>
                </a:solidFill>
                <a:sym typeface="Wingdings"/>
              </a:rPr>
              <a:t>Paraíba</a:t>
            </a:r>
            <a:endParaRPr lang="en-US" sz="1800" b="1" dirty="0">
              <a:solidFill>
                <a:srgbClr val="3366FF"/>
              </a:solidFill>
              <a:sym typeface="Wingdings"/>
            </a:endParaRPr>
          </a:p>
          <a:p>
            <a:r>
              <a:rPr lang="en-US" sz="1800" dirty="0">
                <a:sym typeface="Wingdings"/>
              </a:rPr>
              <a:t>Digital backend</a:t>
            </a:r>
            <a:r>
              <a:rPr lang="en-US" sz="1800" b="1" dirty="0">
                <a:solidFill>
                  <a:srgbClr val="3366FF"/>
                </a:solidFill>
                <a:sym typeface="Wingdings"/>
              </a:rPr>
              <a:t>: SKARAB boards are the choice. Learning curve for their programming is not known yet, need to be integrated to the system in the lab</a:t>
            </a:r>
            <a:endParaRPr lang="en-US" sz="1800" dirty="0"/>
          </a:p>
          <a:p>
            <a:r>
              <a:rPr lang="en-US" sz="1800" dirty="0"/>
              <a:t>Optical design: </a:t>
            </a:r>
            <a:r>
              <a:rPr lang="en-US" sz="1800" b="1" dirty="0">
                <a:solidFill>
                  <a:srgbClr val="3366FF"/>
                </a:solidFill>
                <a:sym typeface="Wingdings"/>
              </a:rPr>
              <a:t>optics simulations indicate very small distortions of the beams for the current horn array. Final horn positioning still to be determined. TBC during commissioning</a:t>
            </a:r>
            <a:endParaRPr lang="en-US" sz="1800" dirty="0"/>
          </a:p>
          <a:p>
            <a:r>
              <a:rPr lang="en-US" sz="1800" dirty="0"/>
              <a:t>Radio Frequency Interference </a:t>
            </a:r>
            <a:r>
              <a:rPr lang="en-US" sz="1800" b="1" dirty="0">
                <a:solidFill>
                  <a:srgbClr val="3366FF"/>
                </a:solidFill>
                <a:sym typeface="Wingdings"/>
              </a:rPr>
              <a:t> Mobile quiet zone has been already requested to the state authorities (both to State agencies and to ANATEL)</a:t>
            </a:r>
          </a:p>
        </p:txBody>
      </p:sp>
      <p:sp>
        <p:nvSpPr>
          <p:cNvPr id="4" name="Footer Placeholder 3"/>
          <p:cNvSpPr>
            <a:spLocks noGrp="1"/>
          </p:cNvSpPr>
          <p:nvPr>
            <p:ph type="ftr" sz="quarter" idx="10"/>
          </p:nvPr>
        </p:nvSpPr>
        <p:spPr/>
        <p:txBody>
          <a:bodyPr/>
          <a:lstStyle/>
          <a:p>
            <a:r>
              <a:rPr lang="de-DE"/>
              <a:t>C. A. Wuensche (2021)</a:t>
            </a:r>
            <a:endParaRPr lang="en-US" dirty="0"/>
          </a:p>
        </p:txBody>
      </p:sp>
      <p:sp>
        <p:nvSpPr>
          <p:cNvPr id="3" name="Slide Number Placeholder 2"/>
          <p:cNvSpPr>
            <a:spLocks noGrp="1"/>
          </p:cNvSpPr>
          <p:nvPr>
            <p:ph type="sldNum" sz="quarter" idx="11"/>
          </p:nvPr>
        </p:nvSpPr>
        <p:spPr/>
        <p:txBody>
          <a:bodyPr/>
          <a:lstStyle/>
          <a:p>
            <a:fld id="{8332A60F-DC28-914F-B40A-A132A807CBD5}" type="slidenum">
              <a:rPr lang="en-US" smtClean="0"/>
              <a:pPr/>
              <a:t>13</a:t>
            </a:fld>
            <a:endParaRPr lang="en-US"/>
          </a:p>
        </p:txBody>
      </p:sp>
    </p:spTree>
    <p:extLst>
      <p:ext uri="{BB962C8B-B14F-4D97-AF65-F5344CB8AC3E}">
        <p14:creationId xmlns:p14="http://schemas.microsoft.com/office/powerpoint/2010/main" val="2257372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835C58-A6FC-984C-8CF3-0BB1F5A63630}"/>
              </a:ext>
            </a:extLst>
          </p:cNvPr>
          <p:cNvSpPr>
            <a:spLocks noGrp="1"/>
          </p:cNvSpPr>
          <p:nvPr>
            <p:ph type="sldNum" sz="quarter" idx="12"/>
          </p:nvPr>
        </p:nvSpPr>
        <p:spPr/>
        <p:txBody>
          <a:bodyPr/>
          <a:lstStyle/>
          <a:p>
            <a:fld id="{8332A60F-DC28-914F-B40A-A132A807CBD5}" type="slidenum">
              <a:rPr lang="en-US" smtClean="0"/>
              <a:pPr/>
              <a:t>14</a:t>
            </a:fld>
            <a:endParaRPr lang="en-US"/>
          </a:p>
        </p:txBody>
      </p:sp>
      <p:sp>
        <p:nvSpPr>
          <p:cNvPr id="2" name="Footer Placeholder 1">
            <a:extLst>
              <a:ext uri="{FF2B5EF4-FFF2-40B4-BE49-F238E27FC236}">
                <a16:creationId xmlns:a16="http://schemas.microsoft.com/office/drawing/2014/main" id="{48E44D60-D707-094D-96CC-43991BB6E033}"/>
              </a:ext>
            </a:extLst>
          </p:cNvPr>
          <p:cNvSpPr>
            <a:spLocks noGrp="1"/>
          </p:cNvSpPr>
          <p:nvPr>
            <p:ph type="ftr" sz="quarter" idx="10"/>
          </p:nvPr>
        </p:nvSpPr>
        <p:spPr/>
        <p:txBody>
          <a:bodyPr/>
          <a:lstStyle/>
          <a:p>
            <a:r>
              <a:rPr lang="de-DE"/>
              <a:t>C. A. Wuensche (2021)</a:t>
            </a:r>
            <a:endParaRPr lang="en-US" dirty="0"/>
          </a:p>
        </p:txBody>
      </p:sp>
      <p:pic>
        <p:nvPicPr>
          <p:cNvPr id="6" name="Picture 5">
            <a:extLst>
              <a:ext uri="{FF2B5EF4-FFF2-40B4-BE49-F238E27FC236}">
                <a16:creationId xmlns:a16="http://schemas.microsoft.com/office/drawing/2014/main" id="{0775986B-2619-354D-8D00-D18377B09623}"/>
              </a:ext>
            </a:extLst>
          </p:cNvPr>
          <p:cNvPicPr>
            <a:picLocks noChangeAspect="1"/>
          </p:cNvPicPr>
          <p:nvPr/>
        </p:nvPicPr>
        <p:blipFill>
          <a:blip r:embed="rId2"/>
          <a:stretch>
            <a:fillRect/>
          </a:stretch>
        </p:blipFill>
        <p:spPr>
          <a:xfrm>
            <a:off x="4661561" y="4419357"/>
            <a:ext cx="1509317" cy="2160000"/>
          </a:xfrm>
          <a:prstGeom prst="rect">
            <a:avLst/>
          </a:prstGeom>
        </p:spPr>
      </p:pic>
      <p:pic>
        <p:nvPicPr>
          <p:cNvPr id="9" name="Picture 8">
            <a:extLst>
              <a:ext uri="{FF2B5EF4-FFF2-40B4-BE49-F238E27FC236}">
                <a16:creationId xmlns:a16="http://schemas.microsoft.com/office/drawing/2014/main" id="{DCA879EE-C74A-D04B-A552-712AF1BF2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034" y="4419357"/>
            <a:ext cx="1526366" cy="2160000"/>
          </a:xfrm>
          <a:prstGeom prst="rect">
            <a:avLst/>
          </a:prstGeom>
          <a:solidFill>
            <a:schemeClr val="bg1"/>
          </a:solidFill>
        </p:spPr>
      </p:pic>
      <p:pic>
        <p:nvPicPr>
          <p:cNvPr id="12" name="Content Placeholder 6">
            <a:extLst>
              <a:ext uri="{FF2B5EF4-FFF2-40B4-BE49-F238E27FC236}">
                <a16:creationId xmlns:a16="http://schemas.microsoft.com/office/drawing/2014/main" id="{8C54D261-1981-F24E-B3C9-13AC547871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683366" y="1269000"/>
            <a:ext cx="1526366" cy="2160000"/>
          </a:xfrm>
          <a:prstGeom prst="rect">
            <a:avLst/>
          </a:prstGeom>
          <a:solidFill>
            <a:schemeClr val="bg1"/>
          </a:solidFill>
          <a:ln w="9525">
            <a:noFill/>
            <a:miter lim="800000"/>
            <a:headEnd/>
            <a:tailEnd/>
          </a:ln>
        </p:spPr>
      </p:pic>
      <p:pic>
        <p:nvPicPr>
          <p:cNvPr id="15" name="Picture 14">
            <a:extLst>
              <a:ext uri="{FF2B5EF4-FFF2-40B4-BE49-F238E27FC236}">
                <a16:creationId xmlns:a16="http://schemas.microsoft.com/office/drawing/2014/main" id="{A09FE5AF-6563-6143-A8A4-F080CC081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1198" y="1269000"/>
            <a:ext cx="1526366" cy="2160000"/>
          </a:xfrm>
          <a:prstGeom prst="rect">
            <a:avLst/>
          </a:prstGeom>
          <a:solidFill>
            <a:schemeClr val="bg1"/>
          </a:solidFill>
        </p:spPr>
      </p:pic>
      <p:sp>
        <p:nvSpPr>
          <p:cNvPr id="17" name="TextBox 16">
            <a:extLst>
              <a:ext uri="{FF2B5EF4-FFF2-40B4-BE49-F238E27FC236}">
                <a16:creationId xmlns:a16="http://schemas.microsoft.com/office/drawing/2014/main" id="{132F981E-7988-1F41-A9BA-988EF0441B3B}"/>
              </a:ext>
            </a:extLst>
          </p:cNvPr>
          <p:cNvSpPr txBox="1"/>
          <p:nvPr/>
        </p:nvSpPr>
        <p:spPr>
          <a:xfrm>
            <a:off x="1820108" y="344830"/>
            <a:ext cx="5503783" cy="523220"/>
          </a:xfrm>
          <a:prstGeom prst="rect">
            <a:avLst/>
          </a:prstGeom>
          <a:noFill/>
        </p:spPr>
        <p:txBody>
          <a:bodyPr wrap="square" rtlCol="0">
            <a:spAutoFit/>
          </a:bodyPr>
          <a:lstStyle/>
          <a:p>
            <a:r>
              <a:rPr lang="pt-BR" sz="2800" dirty="0" err="1">
                <a:solidFill>
                  <a:srgbClr val="FF0000"/>
                </a:solidFill>
              </a:rPr>
              <a:t>Accepted</a:t>
            </a:r>
            <a:r>
              <a:rPr lang="pt-BR" sz="2800" dirty="0">
                <a:solidFill>
                  <a:srgbClr val="FF0000"/>
                </a:solidFill>
              </a:rPr>
              <a:t> for </a:t>
            </a:r>
            <a:r>
              <a:rPr lang="pt-BR" sz="2800" dirty="0" err="1">
                <a:solidFill>
                  <a:srgbClr val="FF0000"/>
                </a:solidFill>
              </a:rPr>
              <a:t>publication</a:t>
            </a:r>
            <a:r>
              <a:rPr lang="pt-BR" sz="2800" dirty="0">
                <a:solidFill>
                  <a:srgbClr val="FF0000"/>
                </a:solidFill>
              </a:rPr>
              <a:t> - A&amp;A</a:t>
            </a:r>
          </a:p>
        </p:txBody>
      </p:sp>
      <p:pic>
        <p:nvPicPr>
          <p:cNvPr id="19" name="Picture 18">
            <a:extLst>
              <a:ext uri="{FF2B5EF4-FFF2-40B4-BE49-F238E27FC236}">
                <a16:creationId xmlns:a16="http://schemas.microsoft.com/office/drawing/2014/main" id="{41CF78B6-FF0F-6C4D-B315-6F1128A768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5426" y="1269000"/>
            <a:ext cx="1526366" cy="2160000"/>
          </a:xfrm>
          <a:prstGeom prst="rect">
            <a:avLst/>
          </a:prstGeom>
          <a:solidFill>
            <a:schemeClr val="bg1"/>
          </a:solidFill>
        </p:spPr>
      </p:pic>
      <p:sp>
        <p:nvSpPr>
          <p:cNvPr id="21" name="TextBox 20">
            <a:extLst>
              <a:ext uri="{FF2B5EF4-FFF2-40B4-BE49-F238E27FC236}">
                <a16:creationId xmlns:a16="http://schemas.microsoft.com/office/drawing/2014/main" id="{981D6B97-AA1B-D448-BDC5-AC94B67EE088}"/>
              </a:ext>
            </a:extLst>
          </p:cNvPr>
          <p:cNvSpPr txBox="1"/>
          <p:nvPr/>
        </p:nvSpPr>
        <p:spPr>
          <a:xfrm>
            <a:off x="2904257" y="3829950"/>
            <a:ext cx="3605916" cy="400110"/>
          </a:xfrm>
          <a:prstGeom prst="rect">
            <a:avLst/>
          </a:prstGeom>
          <a:noFill/>
        </p:spPr>
        <p:txBody>
          <a:bodyPr wrap="square" rtlCol="0">
            <a:spAutoFit/>
          </a:bodyPr>
          <a:lstStyle/>
          <a:p>
            <a:r>
              <a:rPr lang="pt-BR" sz="2000" dirty="0" err="1">
                <a:solidFill>
                  <a:srgbClr val="FF0000"/>
                </a:solidFill>
              </a:rPr>
              <a:t>Replying</a:t>
            </a:r>
            <a:r>
              <a:rPr lang="pt-BR" sz="2000" dirty="0">
                <a:solidFill>
                  <a:srgbClr val="FF0000"/>
                </a:solidFill>
              </a:rPr>
              <a:t> </a:t>
            </a:r>
            <a:r>
              <a:rPr lang="pt-BR" sz="2000" dirty="0" err="1">
                <a:solidFill>
                  <a:srgbClr val="FF0000"/>
                </a:solidFill>
              </a:rPr>
              <a:t>to</a:t>
            </a:r>
            <a:r>
              <a:rPr lang="pt-BR" sz="2000" dirty="0">
                <a:solidFill>
                  <a:srgbClr val="FF0000"/>
                </a:solidFill>
              </a:rPr>
              <a:t> </a:t>
            </a:r>
            <a:r>
              <a:rPr lang="pt-BR" sz="2000" dirty="0" err="1">
                <a:solidFill>
                  <a:srgbClr val="FF0000"/>
                </a:solidFill>
              </a:rPr>
              <a:t>the</a:t>
            </a:r>
            <a:r>
              <a:rPr lang="pt-BR" sz="2000" dirty="0">
                <a:solidFill>
                  <a:srgbClr val="FF0000"/>
                </a:solidFill>
              </a:rPr>
              <a:t> referee - A&amp;A</a:t>
            </a:r>
          </a:p>
        </p:txBody>
      </p:sp>
      <p:pic>
        <p:nvPicPr>
          <p:cNvPr id="23" name="Picture 22">
            <a:extLst>
              <a:ext uri="{FF2B5EF4-FFF2-40B4-BE49-F238E27FC236}">
                <a16:creationId xmlns:a16="http://schemas.microsoft.com/office/drawing/2014/main" id="{510F743B-9D7D-624C-9352-76654EF305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850" y="1269000"/>
            <a:ext cx="1526366" cy="2160000"/>
          </a:xfrm>
          <a:prstGeom prst="rect">
            <a:avLst/>
          </a:prstGeom>
          <a:solidFill>
            <a:schemeClr val="bg1"/>
          </a:solidFill>
        </p:spPr>
      </p:pic>
      <p:pic>
        <p:nvPicPr>
          <p:cNvPr id="26" name="Picture 25">
            <a:extLst>
              <a:ext uri="{FF2B5EF4-FFF2-40B4-BE49-F238E27FC236}">
                <a16:creationId xmlns:a16="http://schemas.microsoft.com/office/drawing/2014/main" id="{EDAD1BF2-6537-8D44-8AA4-F15B346BF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0719" y="1269000"/>
            <a:ext cx="1526366" cy="2160000"/>
          </a:xfrm>
          <a:prstGeom prst="rect">
            <a:avLst/>
          </a:prstGeom>
          <a:solidFill>
            <a:schemeClr val="bg1"/>
          </a:solidFill>
        </p:spPr>
      </p:pic>
    </p:spTree>
    <p:extLst>
      <p:ext uri="{BB962C8B-B14F-4D97-AF65-F5344CB8AC3E}">
        <p14:creationId xmlns:p14="http://schemas.microsoft.com/office/powerpoint/2010/main" val="4034190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FD0678-2804-4541-AAEA-A148B27AC817}"/>
              </a:ext>
            </a:extLst>
          </p:cNvPr>
          <p:cNvSpPr>
            <a:spLocks noGrp="1"/>
          </p:cNvSpPr>
          <p:nvPr>
            <p:ph type="ftr" sz="quarter" idx="11"/>
          </p:nvPr>
        </p:nvSpPr>
        <p:spPr/>
        <p:txBody>
          <a:bodyPr/>
          <a:lstStyle/>
          <a:p>
            <a:r>
              <a:rPr lang="de-DE"/>
              <a:t>C. A. Wuensche (2021)</a:t>
            </a:r>
            <a:endParaRPr lang="en-US" dirty="0"/>
          </a:p>
        </p:txBody>
      </p:sp>
      <p:sp>
        <p:nvSpPr>
          <p:cNvPr id="5" name="Slide Number Placeholder 4">
            <a:extLst>
              <a:ext uri="{FF2B5EF4-FFF2-40B4-BE49-F238E27FC236}">
                <a16:creationId xmlns:a16="http://schemas.microsoft.com/office/drawing/2014/main" id="{551C6289-540F-1D4F-9B32-86CE83AC828A}"/>
              </a:ext>
            </a:extLst>
          </p:cNvPr>
          <p:cNvSpPr>
            <a:spLocks noGrp="1"/>
          </p:cNvSpPr>
          <p:nvPr>
            <p:ph type="sldNum" sz="quarter" idx="12"/>
          </p:nvPr>
        </p:nvSpPr>
        <p:spPr/>
        <p:txBody>
          <a:bodyPr/>
          <a:lstStyle/>
          <a:p>
            <a:fld id="{8332A60F-DC28-914F-B40A-A132A807CBD5}" type="slidenum">
              <a:rPr lang="en-US" smtClean="0"/>
              <a:pPr/>
              <a:t>15</a:t>
            </a:fld>
            <a:endParaRPr lang="en-US"/>
          </a:p>
        </p:txBody>
      </p:sp>
      <p:pic>
        <p:nvPicPr>
          <p:cNvPr id="8" name="Picture 7">
            <a:extLst>
              <a:ext uri="{FF2B5EF4-FFF2-40B4-BE49-F238E27FC236}">
                <a16:creationId xmlns:a16="http://schemas.microsoft.com/office/drawing/2014/main" id="{3B4F3942-5B8E-0C45-9242-D665934A73B6}"/>
              </a:ext>
            </a:extLst>
          </p:cNvPr>
          <p:cNvPicPr>
            <a:picLocks noChangeAspect="1"/>
          </p:cNvPicPr>
          <p:nvPr/>
        </p:nvPicPr>
        <p:blipFill>
          <a:blip r:embed="rId2"/>
          <a:stretch>
            <a:fillRect/>
          </a:stretch>
        </p:blipFill>
        <p:spPr>
          <a:xfrm>
            <a:off x="3854353" y="907896"/>
            <a:ext cx="5356608" cy="2310468"/>
          </a:xfrm>
          <a:prstGeom prst="rect">
            <a:avLst/>
          </a:prstGeom>
        </p:spPr>
      </p:pic>
      <p:pic>
        <p:nvPicPr>
          <p:cNvPr id="12" name="Picture 11">
            <a:extLst>
              <a:ext uri="{FF2B5EF4-FFF2-40B4-BE49-F238E27FC236}">
                <a16:creationId xmlns:a16="http://schemas.microsoft.com/office/drawing/2014/main" id="{2CBD09D7-8002-8E49-94A9-98F9B88DC264}"/>
              </a:ext>
            </a:extLst>
          </p:cNvPr>
          <p:cNvPicPr>
            <a:picLocks noChangeAspect="1"/>
          </p:cNvPicPr>
          <p:nvPr/>
        </p:nvPicPr>
        <p:blipFill>
          <a:blip r:embed="rId3"/>
          <a:stretch>
            <a:fillRect/>
          </a:stretch>
        </p:blipFill>
        <p:spPr>
          <a:xfrm>
            <a:off x="339667" y="2632364"/>
            <a:ext cx="3514686" cy="4056670"/>
          </a:xfrm>
          <a:prstGeom prst="rect">
            <a:avLst/>
          </a:prstGeom>
        </p:spPr>
      </p:pic>
      <p:pic>
        <p:nvPicPr>
          <p:cNvPr id="13" name="Picture 12">
            <a:extLst>
              <a:ext uri="{FF2B5EF4-FFF2-40B4-BE49-F238E27FC236}">
                <a16:creationId xmlns:a16="http://schemas.microsoft.com/office/drawing/2014/main" id="{91693FE7-A955-184A-9DDB-EB9707D91D34}"/>
              </a:ext>
            </a:extLst>
          </p:cNvPr>
          <p:cNvPicPr>
            <a:picLocks noChangeAspect="1"/>
          </p:cNvPicPr>
          <p:nvPr/>
        </p:nvPicPr>
        <p:blipFill>
          <a:blip r:embed="rId4"/>
          <a:stretch>
            <a:fillRect/>
          </a:stretch>
        </p:blipFill>
        <p:spPr>
          <a:xfrm>
            <a:off x="4040909" y="4153885"/>
            <a:ext cx="5103091" cy="2165702"/>
          </a:xfrm>
          <a:prstGeom prst="rect">
            <a:avLst/>
          </a:prstGeom>
        </p:spPr>
      </p:pic>
      <p:sp>
        <p:nvSpPr>
          <p:cNvPr id="14" name="TextBox 13">
            <a:extLst>
              <a:ext uri="{FF2B5EF4-FFF2-40B4-BE49-F238E27FC236}">
                <a16:creationId xmlns:a16="http://schemas.microsoft.com/office/drawing/2014/main" id="{8582B31F-EA75-DA42-A763-0DDE4CC1F56F}"/>
              </a:ext>
            </a:extLst>
          </p:cNvPr>
          <p:cNvSpPr txBox="1"/>
          <p:nvPr/>
        </p:nvSpPr>
        <p:spPr>
          <a:xfrm>
            <a:off x="6831106" y="544979"/>
            <a:ext cx="575799" cy="369332"/>
          </a:xfrm>
          <a:prstGeom prst="rect">
            <a:avLst/>
          </a:prstGeom>
          <a:noFill/>
        </p:spPr>
        <p:txBody>
          <a:bodyPr wrap="none" rtlCol="0">
            <a:spAutoFit/>
          </a:bodyPr>
          <a:lstStyle/>
          <a:p>
            <a:r>
              <a:rPr lang="en-US" sz="1800" dirty="0">
                <a:latin typeface="Chalkboard" panose="03050602040202020205" pitchFamily="66" charset="77"/>
              </a:rPr>
              <a:t>FRB</a:t>
            </a:r>
          </a:p>
        </p:txBody>
      </p:sp>
      <p:sp>
        <p:nvSpPr>
          <p:cNvPr id="15" name="TextBox 14">
            <a:extLst>
              <a:ext uri="{FF2B5EF4-FFF2-40B4-BE49-F238E27FC236}">
                <a16:creationId xmlns:a16="http://schemas.microsoft.com/office/drawing/2014/main" id="{61B68079-D44C-7B47-9CE7-41662F5A695A}"/>
              </a:ext>
            </a:extLst>
          </p:cNvPr>
          <p:cNvSpPr txBox="1"/>
          <p:nvPr/>
        </p:nvSpPr>
        <p:spPr>
          <a:xfrm>
            <a:off x="1653763" y="2097373"/>
            <a:ext cx="1483199" cy="369332"/>
          </a:xfrm>
          <a:prstGeom prst="rect">
            <a:avLst/>
          </a:prstGeom>
          <a:noFill/>
        </p:spPr>
        <p:txBody>
          <a:bodyPr wrap="square" rtlCol="0">
            <a:spAutoFit/>
          </a:bodyPr>
          <a:lstStyle/>
          <a:p>
            <a:r>
              <a:rPr lang="en-US" sz="1800" dirty="0" err="1">
                <a:latin typeface="Chalkboard" panose="03050602040202020205" pitchFamily="66" charset="77"/>
              </a:rPr>
              <a:t>Bispectrum</a:t>
            </a:r>
            <a:endParaRPr lang="en-US" sz="1800" dirty="0">
              <a:latin typeface="Chalkboard" panose="03050602040202020205" pitchFamily="66" charset="77"/>
            </a:endParaRPr>
          </a:p>
        </p:txBody>
      </p:sp>
      <p:sp>
        <p:nvSpPr>
          <p:cNvPr id="16" name="TextBox 15">
            <a:extLst>
              <a:ext uri="{FF2B5EF4-FFF2-40B4-BE49-F238E27FC236}">
                <a16:creationId xmlns:a16="http://schemas.microsoft.com/office/drawing/2014/main" id="{1ECEAAB2-AB12-1C4D-8E21-FF19D2459CDE}"/>
              </a:ext>
            </a:extLst>
          </p:cNvPr>
          <p:cNvSpPr txBox="1"/>
          <p:nvPr/>
        </p:nvSpPr>
        <p:spPr>
          <a:xfrm>
            <a:off x="5322790" y="3611105"/>
            <a:ext cx="2460097" cy="369332"/>
          </a:xfrm>
          <a:prstGeom prst="rect">
            <a:avLst/>
          </a:prstGeom>
          <a:noFill/>
        </p:spPr>
        <p:txBody>
          <a:bodyPr wrap="none" rtlCol="0">
            <a:spAutoFit/>
          </a:bodyPr>
          <a:lstStyle/>
          <a:p>
            <a:r>
              <a:rPr lang="en-US" sz="1800" dirty="0" err="1">
                <a:latin typeface="Chalkboard" panose="03050602040202020205" pitchFamily="66" charset="77"/>
              </a:rPr>
              <a:t>Minkowski</a:t>
            </a:r>
            <a:r>
              <a:rPr lang="en-US" sz="1800" dirty="0">
                <a:latin typeface="Chalkboard" panose="03050602040202020205" pitchFamily="66" charset="77"/>
              </a:rPr>
              <a:t> functionals</a:t>
            </a:r>
          </a:p>
        </p:txBody>
      </p:sp>
      <p:sp>
        <p:nvSpPr>
          <p:cNvPr id="17" name="TextBox 16">
            <a:extLst>
              <a:ext uri="{FF2B5EF4-FFF2-40B4-BE49-F238E27FC236}">
                <a16:creationId xmlns:a16="http://schemas.microsoft.com/office/drawing/2014/main" id="{6B726716-D2A6-EE4E-81B7-C85B0E8A1131}"/>
              </a:ext>
            </a:extLst>
          </p:cNvPr>
          <p:cNvSpPr txBox="1"/>
          <p:nvPr/>
        </p:nvSpPr>
        <p:spPr>
          <a:xfrm>
            <a:off x="948957" y="457312"/>
            <a:ext cx="3623043" cy="369332"/>
          </a:xfrm>
          <a:prstGeom prst="rect">
            <a:avLst/>
          </a:prstGeom>
          <a:noFill/>
        </p:spPr>
        <p:txBody>
          <a:bodyPr wrap="none" rtlCol="0">
            <a:spAutoFit/>
          </a:bodyPr>
          <a:lstStyle/>
          <a:p>
            <a:r>
              <a:rPr lang="en-US" sz="1800" dirty="0">
                <a:latin typeface="Chalkboard" panose="03050602040202020205" pitchFamily="66" charset="77"/>
              </a:rPr>
              <a:t>E. Abdalla et al. arXiv:2107.01633</a:t>
            </a:r>
          </a:p>
        </p:txBody>
      </p:sp>
    </p:spTree>
    <p:extLst>
      <p:ext uri="{BB962C8B-B14F-4D97-AF65-F5344CB8AC3E}">
        <p14:creationId xmlns:p14="http://schemas.microsoft.com/office/powerpoint/2010/main" val="422677529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FD0678-2804-4541-AAEA-A148B27AC817}"/>
              </a:ext>
            </a:extLst>
          </p:cNvPr>
          <p:cNvSpPr>
            <a:spLocks noGrp="1"/>
          </p:cNvSpPr>
          <p:nvPr>
            <p:ph type="ftr" sz="quarter" idx="11"/>
          </p:nvPr>
        </p:nvSpPr>
        <p:spPr/>
        <p:txBody>
          <a:bodyPr/>
          <a:lstStyle/>
          <a:p>
            <a:r>
              <a:rPr lang="de-DE"/>
              <a:t>C. A. Wuensche (2021)</a:t>
            </a:r>
            <a:endParaRPr lang="en-US" dirty="0"/>
          </a:p>
        </p:txBody>
      </p:sp>
      <p:sp>
        <p:nvSpPr>
          <p:cNvPr id="5" name="Slide Number Placeholder 4">
            <a:extLst>
              <a:ext uri="{FF2B5EF4-FFF2-40B4-BE49-F238E27FC236}">
                <a16:creationId xmlns:a16="http://schemas.microsoft.com/office/drawing/2014/main" id="{551C6289-540F-1D4F-9B32-86CE83AC828A}"/>
              </a:ext>
            </a:extLst>
          </p:cNvPr>
          <p:cNvSpPr>
            <a:spLocks noGrp="1"/>
          </p:cNvSpPr>
          <p:nvPr>
            <p:ph type="sldNum" sz="quarter" idx="12"/>
          </p:nvPr>
        </p:nvSpPr>
        <p:spPr/>
        <p:txBody>
          <a:bodyPr/>
          <a:lstStyle/>
          <a:p>
            <a:fld id="{8332A60F-DC28-914F-B40A-A132A807CBD5}" type="slidenum">
              <a:rPr lang="en-US" smtClean="0"/>
              <a:pPr/>
              <a:t>16</a:t>
            </a:fld>
            <a:endParaRPr lang="en-US"/>
          </a:p>
        </p:txBody>
      </p:sp>
      <p:pic>
        <p:nvPicPr>
          <p:cNvPr id="11" name="Picture 10">
            <a:extLst>
              <a:ext uri="{FF2B5EF4-FFF2-40B4-BE49-F238E27FC236}">
                <a16:creationId xmlns:a16="http://schemas.microsoft.com/office/drawing/2014/main" id="{931B811F-DF75-6443-9736-C700AE6BFE80}"/>
              </a:ext>
            </a:extLst>
          </p:cNvPr>
          <p:cNvPicPr>
            <a:picLocks noChangeAspect="1"/>
          </p:cNvPicPr>
          <p:nvPr/>
        </p:nvPicPr>
        <p:blipFill>
          <a:blip r:embed="rId2"/>
          <a:stretch>
            <a:fillRect/>
          </a:stretch>
        </p:blipFill>
        <p:spPr>
          <a:xfrm>
            <a:off x="4878689" y="3800258"/>
            <a:ext cx="4021010" cy="2807120"/>
          </a:xfrm>
          <a:prstGeom prst="rect">
            <a:avLst/>
          </a:prstGeom>
        </p:spPr>
      </p:pic>
      <p:pic>
        <p:nvPicPr>
          <p:cNvPr id="12" name="Picture 11">
            <a:extLst>
              <a:ext uri="{FF2B5EF4-FFF2-40B4-BE49-F238E27FC236}">
                <a16:creationId xmlns:a16="http://schemas.microsoft.com/office/drawing/2014/main" id="{ACD07499-F1F8-8748-9B4C-80237186708C}"/>
              </a:ext>
            </a:extLst>
          </p:cNvPr>
          <p:cNvPicPr>
            <a:picLocks noChangeAspect="1"/>
          </p:cNvPicPr>
          <p:nvPr/>
        </p:nvPicPr>
        <p:blipFill>
          <a:blip r:embed="rId3"/>
          <a:stretch>
            <a:fillRect/>
          </a:stretch>
        </p:blipFill>
        <p:spPr>
          <a:xfrm>
            <a:off x="761661" y="4186339"/>
            <a:ext cx="3100281" cy="2525228"/>
          </a:xfrm>
          <a:prstGeom prst="rect">
            <a:avLst/>
          </a:prstGeom>
        </p:spPr>
      </p:pic>
      <p:pic>
        <p:nvPicPr>
          <p:cNvPr id="13" name="Picture 12">
            <a:extLst>
              <a:ext uri="{FF2B5EF4-FFF2-40B4-BE49-F238E27FC236}">
                <a16:creationId xmlns:a16="http://schemas.microsoft.com/office/drawing/2014/main" id="{2F5B954B-B0B0-C74C-BCA8-FACF37459843}"/>
              </a:ext>
            </a:extLst>
          </p:cNvPr>
          <p:cNvPicPr>
            <a:picLocks noChangeAspect="1"/>
          </p:cNvPicPr>
          <p:nvPr/>
        </p:nvPicPr>
        <p:blipFill>
          <a:blip r:embed="rId4"/>
          <a:stretch>
            <a:fillRect/>
          </a:stretch>
        </p:blipFill>
        <p:spPr>
          <a:xfrm>
            <a:off x="1980099" y="2563356"/>
            <a:ext cx="3541806" cy="1737207"/>
          </a:xfrm>
          <a:prstGeom prst="rect">
            <a:avLst/>
          </a:prstGeom>
        </p:spPr>
      </p:pic>
      <p:sp>
        <p:nvSpPr>
          <p:cNvPr id="14" name="TextBox 13">
            <a:extLst>
              <a:ext uri="{FF2B5EF4-FFF2-40B4-BE49-F238E27FC236}">
                <a16:creationId xmlns:a16="http://schemas.microsoft.com/office/drawing/2014/main" id="{6E4DD94C-3165-2643-97E7-07852A64EB15}"/>
              </a:ext>
            </a:extLst>
          </p:cNvPr>
          <p:cNvSpPr txBox="1"/>
          <p:nvPr/>
        </p:nvSpPr>
        <p:spPr>
          <a:xfrm>
            <a:off x="794112" y="504551"/>
            <a:ext cx="4161524" cy="369332"/>
          </a:xfrm>
          <a:prstGeom prst="rect">
            <a:avLst/>
          </a:prstGeom>
          <a:noFill/>
        </p:spPr>
        <p:txBody>
          <a:bodyPr wrap="none" rtlCol="0">
            <a:spAutoFit/>
          </a:bodyPr>
          <a:lstStyle/>
          <a:p>
            <a:r>
              <a:rPr lang="en-US" sz="1800" dirty="0">
                <a:latin typeface="Chalkboard" panose="03050602040202020205" pitchFamily="66" charset="77"/>
              </a:rPr>
              <a:t>C. A. </a:t>
            </a:r>
            <a:r>
              <a:rPr lang="en-US" sz="1800" dirty="0" err="1">
                <a:latin typeface="Chalkboard" panose="03050602040202020205" pitchFamily="66" charset="77"/>
              </a:rPr>
              <a:t>Wuensche</a:t>
            </a:r>
            <a:r>
              <a:rPr lang="en-US" sz="1800" dirty="0">
                <a:latin typeface="Chalkboard" panose="03050602040202020205" pitchFamily="66" charset="77"/>
              </a:rPr>
              <a:t> et al. arXiv:2107.01634</a:t>
            </a:r>
          </a:p>
        </p:txBody>
      </p:sp>
      <p:pic>
        <p:nvPicPr>
          <p:cNvPr id="16" name="Picture 15" descr="A picture containing outdoor, sky, ground, grass&#10;&#10;Description automatically generated">
            <a:extLst>
              <a:ext uri="{FF2B5EF4-FFF2-40B4-BE49-F238E27FC236}">
                <a16:creationId xmlns:a16="http://schemas.microsoft.com/office/drawing/2014/main" id="{75391FC4-12F4-7047-AF79-12C8B9178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47635"/>
            <a:ext cx="2664877" cy="1777389"/>
          </a:xfrm>
          <a:prstGeom prst="rect">
            <a:avLst/>
          </a:prstGeom>
        </p:spPr>
      </p:pic>
      <p:pic>
        <p:nvPicPr>
          <p:cNvPr id="17" name="Picture 16" descr="A picture containing mountain, outdoor, sky, grass&#10;&#10;Description automatically generated">
            <a:extLst>
              <a:ext uri="{FF2B5EF4-FFF2-40B4-BE49-F238E27FC236}">
                <a16:creationId xmlns:a16="http://schemas.microsoft.com/office/drawing/2014/main" id="{3E68A7D1-0EB1-2945-8B4C-CCC753314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7127" y="1118818"/>
            <a:ext cx="4306873" cy="1806206"/>
          </a:xfrm>
          <a:prstGeom prst="rect">
            <a:avLst/>
          </a:prstGeom>
        </p:spPr>
      </p:pic>
    </p:spTree>
    <p:extLst>
      <p:ext uri="{BB962C8B-B14F-4D97-AF65-F5344CB8AC3E}">
        <p14:creationId xmlns:p14="http://schemas.microsoft.com/office/powerpoint/2010/main" val="199836686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52A96-0B9F-5A43-9BFD-8DC03AAB19D8}"/>
              </a:ext>
            </a:extLst>
          </p:cNvPr>
          <p:cNvSpPr>
            <a:spLocks noGrp="1"/>
          </p:cNvSpPr>
          <p:nvPr>
            <p:ph type="title"/>
          </p:nvPr>
        </p:nvSpPr>
        <p:spPr/>
        <p:txBody>
          <a:bodyPr/>
          <a:lstStyle/>
          <a:p>
            <a:r>
              <a:rPr lang="en-BR" dirty="0"/>
              <a:t>The “FIDUCIAL” BINGO – Phase 1 (June 2021)</a:t>
            </a:r>
          </a:p>
        </p:txBody>
      </p:sp>
      <p:graphicFrame>
        <p:nvGraphicFramePr>
          <p:cNvPr id="7" name="Content Placeholder 6">
            <a:extLst>
              <a:ext uri="{FF2B5EF4-FFF2-40B4-BE49-F238E27FC236}">
                <a16:creationId xmlns:a16="http://schemas.microsoft.com/office/drawing/2014/main" id="{C013D302-E08D-584B-88B8-E9D14A0B4239}"/>
              </a:ext>
            </a:extLst>
          </p:cNvPr>
          <p:cNvGraphicFramePr>
            <a:graphicFrameLocks noGrp="1"/>
          </p:cNvGraphicFramePr>
          <p:nvPr>
            <p:ph sz="half" idx="1"/>
            <p:extLst>
              <p:ext uri="{D42A27DB-BD31-4B8C-83A1-F6EECF244321}">
                <p14:modId xmlns:p14="http://schemas.microsoft.com/office/powerpoint/2010/main" val="3100390654"/>
              </p:ext>
            </p:extLst>
          </p:nvPr>
        </p:nvGraphicFramePr>
        <p:xfrm>
          <a:off x="5004692" y="1228727"/>
          <a:ext cx="4150522" cy="4567957"/>
        </p:xfrm>
        <a:graphic>
          <a:graphicData uri="http://schemas.openxmlformats.org/drawingml/2006/table">
            <a:tbl>
              <a:tblPr firstRow="1" bandRow="1">
                <a:tableStyleId>{74C1A8A3-306A-4EB7-A6B1-4F7E0EB9C5D6}</a:tableStyleId>
              </a:tblPr>
              <a:tblGrid>
                <a:gridCol w="3317673">
                  <a:extLst>
                    <a:ext uri="{9D8B030D-6E8A-4147-A177-3AD203B41FA5}">
                      <a16:colId xmlns:a16="http://schemas.microsoft.com/office/drawing/2014/main" val="1980663225"/>
                    </a:ext>
                  </a:extLst>
                </a:gridCol>
                <a:gridCol w="832849">
                  <a:extLst>
                    <a:ext uri="{9D8B030D-6E8A-4147-A177-3AD203B41FA5}">
                      <a16:colId xmlns:a16="http://schemas.microsoft.com/office/drawing/2014/main" val="1944890028"/>
                    </a:ext>
                  </a:extLst>
                </a:gridCol>
              </a:tblGrid>
              <a:tr h="421175">
                <a:tc gridSpan="2">
                  <a:txBody>
                    <a:bodyPr/>
                    <a:lstStyle/>
                    <a:p>
                      <a:pPr algn="ctr" fontAlgn="b"/>
                      <a:r>
                        <a:rPr lang="en-US" sz="1400" u="none" strike="noStrike" dirty="0">
                          <a:effectLst/>
                          <a:latin typeface="Calibri" panose="020F0502020204030204" pitchFamily="34" charset="0"/>
                          <a:cs typeface="Calibri" panose="020F0502020204030204" pitchFamily="34" charset="0"/>
                        </a:rPr>
                        <a:t>RECEIVER INFORMATION</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hMerge="1">
                  <a:txBody>
                    <a:bodyPr/>
                    <a:lstStyle/>
                    <a:p>
                      <a:endParaRPr lang="en-BR"/>
                    </a:p>
                  </a:txBody>
                  <a:tcPr/>
                </a:tc>
                <a:extLst>
                  <a:ext uri="{0D108BD9-81ED-4DB2-BD59-A6C34878D82A}">
                    <a16:rowId xmlns:a16="http://schemas.microsoft.com/office/drawing/2014/main" val="2659481863"/>
                  </a:ext>
                </a:extLst>
              </a:tr>
              <a:tr h="379058">
                <a:tc>
                  <a:txBody>
                    <a:bodyPr/>
                    <a:lstStyle/>
                    <a:p>
                      <a:pPr algn="ctr" fontAlgn="b"/>
                      <a:r>
                        <a:rPr lang="en-US" sz="1600" b="0" i="0" u="none" strike="noStrike" dirty="0" err="1">
                          <a:solidFill>
                            <a:srgbClr val="000000"/>
                          </a:solidFill>
                          <a:effectLst/>
                          <a:latin typeface="Calibri" panose="020F0502020204030204" pitchFamily="34" charset="0"/>
                          <a:cs typeface="Calibri" panose="020F0502020204030204" pitchFamily="34" charset="0"/>
                        </a:rPr>
                        <a:t>T_sys</a:t>
                      </a:r>
                      <a:r>
                        <a:rPr lang="en-US" sz="1600" b="0" i="0" u="none" strike="noStrike" dirty="0">
                          <a:solidFill>
                            <a:srgbClr val="000000"/>
                          </a:solidFill>
                          <a:effectLst/>
                          <a:latin typeface="Calibri" panose="020F0502020204030204" pitchFamily="34" charset="0"/>
                          <a:cs typeface="Calibri" panose="020F0502020204030204" pitchFamily="34" charset="0"/>
                        </a:rPr>
                        <a:t> (K)</a:t>
                      </a:r>
                    </a:p>
                  </a:txBody>
                  <a:tcPr marL="9525" marR="9525" marT="9525" marB="0" anchor="ct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70</a:t>
                      </a:r>
                    </a:p>
                  </a:txBody>
                  <a:tcPr marL="9525" marR="9525" marT="9525" marB="0" anchor="ctr"/>
                </a:tc>
                <a:extLst>
                  <a:ext uri="{0D108BD9-81ED-4DB2-BD59-A6C34878D82A}">
                    <a16:rowId xmlns:a16="http://schemas.microsoft.com/office/drawing/2014/main" val="2951953257"/>
                  </a:ext>
                </a:extLst>
              </a:tr>
              <a:tr h="379058">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Minimum frequency (MHz)</a:t>
                      </a:r>
                    </a:p>
                  </a:txBody>
                  <a:tcPr marL="9525" marR="9525" marT="9525" marB="0" anchor="ct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980</a:t>
                      </a:r>
                    </a:p>
                  </a:txBody>
                  <a:tcPr marL="9525" marR="9525" marT="9525" marB="0" anchor="ctr"/>
                </a:tc>
                <a:extLst>
                  <a:ext uri="{0D108BD9-81ED-4DB2-BD59-A6C34878D82A}">
                    <a16:rowId xmlns:a16="http://schemas.microsoft.com/office/drawing/2014/main" val="272923211"/>
                  </a:ext>
                </a:extLst>
              </a:tr>
              <a:tr h="379058">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Maximum frequency  (MHz)</a:t>
                      </a:r>
                    </a:p>
                  </a:txBody>
                  <a:tcPr marL="9525" marR="9525" marT="9525" marB="0" anchor="ct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1260</a:t>
                      </a:r>
                    </a:p>
                  </a:txBody>
                  <a:tcPr marL="9525" marR="9525" marT="9525" marB="0" anchor="ctr"/>
                </a:tc>
                <a:extLst>
                  <a:ext uri="{0D108BD9-81ED-4DB2-BD59-A6C34878D82A}">
                    <a16:rowId xmlns:a16="http://schemas.microsoft.com/office/drawing/2014/main" val="1752226291"/>
                  </a:ext>
                </a:extLst>
              </a:tr>
              <a:tr h="379058">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Frequency band (for 30 channels, MHz)</a:t>
                      </a:r>
                    </a:p>
                  </a:txBody>
                  <a:tcPr marL="9525" marR="9525" marT="9525" marB="0" anchor="ct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9.33</a:t>
                      </a:r>
                    </a:p>
                  </a:txBody>
                  <a:tcPr marL="9525" marR="9525" marT="9525" marB="0" anchor="ctr"/>
                </a:tc>
                <a:extLst>
                  <a:ext uri="{0D108BD9-81ED-4DB2-BD59-A6C34878D82A}">
                    <a16:rowId xmlns:a16="http://schemas.microsoft.com/office/drawing/2014/main" val="4060249844"/>
                  </a:ext>
                </a:extLst>
              </a:tr>
              <a:tr h="37905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cs typeface="Calibri" panose="020F0502020204030204" pitchFamily="34" charset="0"/>
                        </a:rPr>
                        <a:t>Instrument noise (</a:t>
                      </a:r>
                      <a:r>
                        <a:rPr lang="en-US" sz="1600" b="0" i="0" u="none" strike="noStrike" dirty="0" err="1">
                          <a:solidFill>
                            <a:srgbClr val="000000"/>
                          </a:solidFill>
                          <a:effectLst/>
                          <a:latin typeface="Calibri" panose="020F0502020204030204" pitchFamily="34" charset="0"/>
                          <a:cs typeface="Calibri" panose="020F0502020204030204" pitchFamily="34" charset="0"/>
                        </a:rPr>
                        <a:t>mK</a:t>
                      </a:r>
                      <a:r>
                        <a:rPr lang="en-US" sz="1600" b="0" i="0" u="none" strike="noStrike" dirty="0">
                          <a:solidFill>
                            <a:srgbClr val="000000"/>
                          </a:solidFill>
                          <a:effectLst/>
                          <a:latin typeface="Calibri" panose="020F0502020204030204" pitchFamily="34" charset="0"/>
                          <a:cs typeface="Calibri" panose="020F0502020204030204" pitchFamily="34" charset="0"/>
                        </a:rPr>
                        <a:t>, 1 second)</a:t>
                      </a:r>
                    </a:p>
                  </a:txBody>
                  <a:tcPr marL="9525" marR="9525" marT="9525" marB="0" anchor="ct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26.5</a:t>
                      </a:r>
                    </a:p>
                  </a:txBody>
                  <a:tcPr marL="9525" marR="9525" marT="9525" marB="0" anchor="ctr"/>
                </a:tc>
                <a:extLst>
                  <a:ext uri="{0D108BD9-81ED-4DB2-BD59-A6C34878D82A}">
                    <a16:rowId xmlns:a16="http://schemas.microsoft.com/office/drawing/2014/main" val="1723382197"/>
                  </a:ext>
                </a:extLst>
              </a:tr>
              <a:tr h="37905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cs typeface="Calibri" panose="020F0502020204030204" pitchFamily="34" charset="0"/>
                        </a:rPr>
                        <a:t>Instrument noise (</a:t>
                      </a:r>
                      <a:r>
                        <a:rPr lang="en-US" sz="1600" b="0" i="0" u="none" strike="noStrike" dirty="0" err="1">
                          <a:solidFill>
                            <a:srgbClr val="000000"/>
                          </a:solidFill>
                          <a:effectLst/>
                          <a:latin typeface="Calibri" panose="020F0502020204030204" pitchFamily="34" charset="0"/>
                          <a:cs typeface="Calibri" panose="020F0502020204030204" pitchFamily="34" charset="0"/>
                        </a:rPr>
                        <a:t>mK</a:t>
                      </a:r>
                      <a:r>
                        <a:rPr lang="en-US" sz="1600" b="0" i="0" u="none" strike="noStrike" dirty="0">
                          <a:solidFill>
                            <a:srgbClr val="000000"/>
                          </a:solidFill>
                          <a:effectLst/>
                          <a:latin typeface="Calibri" panose="020F0502020204030204" pitchFamily="34" charset="0"/>
                          <a:cs typeface="Calibri" panose="020F0502020204030204" pitchFamily="34" charset="0"/>
                        </a:rPr>
                        <a:t>, 1 second)</a:t>
                      </a:r>
                    </a:p>
                  </a:txBody>
                  <a:tcPr marL="9525" marR="9525" marT="9525" marB="0" anchor="ct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26.5</a:t>
                      </a:r>
                    </a:p>
                  </a:txBody>
                  <a:tcPr marL="9525" marR="9525" marT="9525" marB="0" anchor="ctr"/>
                </a:tc>
                <a:extLst>
                  <a:ext uri="{0D108BD9-81ED-4DB2-BD59-A6C34878D82A}">
                    <a16:rowId xmlns:a16="http://schemas.microsoft.com/office/drawing/2014/main" val="2512881386"/>
                  </a:ext>
                </a:extLst>
              </a:tr>
              <a:tr h="356202">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Digital backend FFT channels</a:t>
                      </a:r>
                    </a:p>
                  </a:txBody>
                  <a:tcPr marL="9525" marR="9525" marT="9525" marB="0" anchor="ct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2048</a:t>
                      </a:r>
                    </a:p>
                  </a:txBody>
                  <a:tcPr marL="9525" marR="9525" marT="9525" marB="0" anchor="ctr"/>
                </a:tc>
                <a:extLst>
                  <a:ext uri="{0D108BD9-81ED-4DB2-BD59-A6C34878D82A}">
                    <a16:rowId xmlns:a16="http://schemas.microsoft.com/office/drawing/2014/main" val="676821348"/>
                  </a:ext>
                </a:extLst>
              </a:tr>
              <a:tr h="37905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cs typeface="Calibri" panose="020F0502020204030204" pitchFamily="34" charset="0"/>
                        </a:rPr>
                        <a:t>Sampling time (s)</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0.1</a:t>
                      </a: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0039312"/>
                  </a:ext>
                </a:extLst>
              </a:tr>
              <a:tr h="379058">
                <a:tc gridSpan="2">
                  <a:txBody>
                    <a:bodyPr/>
                    <a:lstStyle/>
                    <a:p>
                      <a:pPr algn="ctr" fontAlgn="b"/>
                      <a:r>
                        <a:rPr lang="en-US" sz="1400" b="1" u="none" strike="noStrike" dirty="0">
                          <a:solidFill>
                            <a:schemeClr val="bg1"/>
                          </a:solidFill>
                          <a:effectLst/>
                          <a:latin typeface="Calibri" panose="020F0502020204030204" pitchFamily="34" charset="0"/>
                          <a:cs typeface="Calibri" panose="020F0502020204030204" pitchFamily="34" charset="0"/>
                        </a:rPr>
                        <a:t>SURVEY INFORMATION</a:t>
                      </a:r>
                      <a:endParaRPr lang="en-US" sz="1400" b="1" i="0" u="none" strike="noStrike" dirty="0">
                        <a:solidFill>
                          <a:schemeClr val="bg1"/>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tc hMerge="1">
                  <a:txBody>
                    <a:bodyPr/>
                    <a:lstStyle/>
                    <a:p>
                      <a:endParaRPr lang="en-BR"/>
                    </a:p>
                  </a:txBody>
                  <a:tcPr/>
                </a:tc>
                <a:extLst>
                  <a:ext uri="{0D108BD9-81ED-4DB2-BD59-A6C34878D82A}">
                    <a16:rowId xmlns:a16="http://schemas.microsoft.com/office/drawing/2014/main" val="2006263652"/>
                  </a:ext>
                </a:extLst>
              </a:tr>
              <a:tr h="379058">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Beam resolution (FWHM, deg.)</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0.67</a:t>
                      </a: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15674556"/>
                  </a:ext>
                </a:extLst>
              </a:tr>
              <a:tr h="379058">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Total covered area </a:t>
                      </a:r>
                      <a:r>
                        <a:rPr lang="pt-BR" sz="1600" b="0" i="0" u="none" strike="noStrike" dirty="0">
                          <a:solidFill>
                            <a:srgbClr val="000000"/>
                          </a:solidFill>
                          <a:effectLst/>
                          <a:latin typeface="Calibri" panose="020F0502020204030204" pitchFamily="34" charset="0"/>
                          <a:cs typeface="Calibri" panose="020F0502020204030204" pitchFamily="34" charset="0"/>
                        </a:rPr>
                        <a:t>(</a:t>
                      </a:r>
                      <a:r>
                        <a:rPr lang="pt-BR" sz="1600" b="0" i="0" u="none" strike="noStrike" dirty="0" err="1">
                          <a:solidFill>
                            <a:srgbClr val="000000"/>
                          </a:solidFill>
                          <a:effectLst/>
                          <a:latin typeface="Calibri" panose="020F0502020204030204" pitchFamily="34" charset="0"/>
                          <a:cs typeface="Calibri" panose="020F0502020204030204" pitchFamily="34" charset="0"/>
                        </a:rPr>
                        <a:t>sqr</a:t>
                      </a:r>
                      <a:r>
                        <a:rPr lang="pt-BR" sz="1600" b="0" i="0" u="none" strike="noStrike" dirty="0">
                          <a:solidFill>
                            <a:srgbClr val="000000"/>
                          </a:solidFill>
                          <a:effectLst/>
                          <a:latin typeface="Calibri" panose="020F0502020204030204" pitchFamily="34" charset="0"/>
                          <a:cs typeface="Calibri" panose="020F0502020204030204" pitchFamily="34" charset="0"/>
                        </a:rPr>
                        <a:t> </a:t>
                      </a:r>
                      <a:r>
                        <a:rPr lang="pt-BR" sz="1600" b="0" i="0" u="none" strike="noStrike" dirty="0" err="1">
                          <a:solidFill>
                            <a:srgbClr val="000000"/>
                          </a:solidFill>
                          <a:effectLst/>
                          <a:latin typeface="Calibri" panose="020F0502020204030204" pitchFamily="34" charset="0"/>
                          <a:cs typeface="Calibri" panose="020F0502020204030204" pitchFamily="34" charset="0"/>
                        </a:rPr>
                        <a:t>deg</a:t>
                      </a:r>
                      <a:r>
                        <a:rPr lang="pt-BR" sz="1600" b="0" i="0" u="none" strike="noStrike" dirty="0">
                          <a:solidFill>
                            <a:srgbClr val="000000"/>
                          </a:solidFill>
                          <a:effectLst/>
                          <a:latin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pt-BR" sz="1600" b="0" i="0" u="none" strike="noStrike" dirty="0">
                          <a:solidFill>
                            <a:srgbClr val="000000"/>
                          </a:solidFill>
                          <a:effectLst/>
                          <a:latin typeface="Calibri" panose="020F0502020204030204" pitchFamily="34" charset="0"/>
                          <a:cs typeface="Calibri" panose="020F0502020204030204" pitchFamily="34" charset="0"/>
                        </a:rPr>
                        <a:t>5300</a:t>
                      </a:r>
                      <a:endParaRPr lang="en-BR"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3976903816"/>
                  </a:ext>
                </a:extLst>
              </a:tr>
            </a:tbl>
          </a:graphicData>
        </a:graphic>
      </p:graphicFrame>
      <p:sp>
        <p:nvSpPr>
          <p:cNvPr id="5" name="Slide Number Placeholder 4">
            <a:extLst>
              <a:ext uri="{FF2B5EF4-FFF2-40B4-BE49-F238E27FC236}">
                <a16:creationId xmlns:a16="http://schemas.microsoft.com/office/drawing/2014/main" id="{69900ED3-5BC9-A441-AA70-569365AF6507}"/>
              </a:ext>
            </a:extLst>
          </p:cNvPr>
          <p:cNvSpPr>
            <a:spLocks noGrp="1"/>
          </p:cNvSpPr>
          <p:nvPr>
            <p:ph type="sldNum" sz="quarter" idx="11"/>
          </p:nvPr>
        </p:nvSpPr>
        <p:spPr/>
        <p:txBody>
          <a:bodyPr/>
          <a:lstStyle/>
          <a:p>
            <a:fld id="{8332A60F-DC28-914F-B40A-A132A807CBD5}" type="slidenum">
              <a:rPr lang="en-US" smtClean="0"/>
              <a:pPr/>
              <a:t>17</a:t>
            </a:fld>
            <a:endParaRPr lang="en-US"/>
          </a:p>
        </p:txBody>
      </p:sp>
      <p:sp>
        <p:nvSpPr>
          <p:cNvPr id="6" name="Footer Placeholder 5">
            <a:extLst>
              <a:ext uri="{FF2B5EF4-FFF2-40B4-BE49-F238E27FC236}">
                <a16:creationId xmlns:a16="http://schemas.microsoft.com/office/drawing/2014/main" id="{CC33EE52-F3CB-DB43-837F-3A5A4AA6B6AB}"/>
              </a:ext>
            </a:extLst>
          </p:cNvPr>
          <p:cNvSpPr>
            <a:spLocks noGrp="1"/>
          </p:cNvSpPr>
          <p:nvPr>
            <p:ph type="ftr" sz="quarter" idx="10"/>
          </p:nvPr>
        </p:nvSpPr>
        <p:spPr/>
        <p:txBody>
          <a:bodyPr/>
          <a:lstStyle/>
          <a:p>
            <a:r>
              <a:rPr lang="de-DE"/>
              <a:t>C. A. Wuensche (2021)</a:t>
            </a:r>
            <a:endParaRPr lang="en-US" dirty="0"/>
          </a:p>
        </p:txBody>
      </p:sp>
      <p:graphicFrame>
        <p:nvGraphicFramePr>
          <p:cNvPr id="8" name="Content Placeholder 6">
            <a:extLst>
              <a:ext uri="{FF2B5EF4-FFF2-40B4-BE49-F238E27FC236}">
                <a16:creationId xmlns:a16="http://schemas.microsoft.com/office/drawing/2014/main" id="{E54A4CBC-CBCB-AC40-ADD7-D30742C2D7EB}"/>
              </a:ext>
            </a:extLst>
          </p:cNvPr>
          <p:cNvGraphicFramePr>
            <a:graphicFrameLocks/>
          </p:cNvGraphicFramePr>
          <p:nvPr>
            <p:extLst>
              <p:ext uri="{D42A27DB-BD31-4B8C-83A1-F6EECF244321}">
                <p14:modId xmlns:p14="http://schemas.microsoft.com/office/powerpoint/2010/main" val="1570966648"/>
              </p:ext>
            </p:extLst>
          </p:nvPr>
        </p:nvGraphicFramePr>
        <p:xfrm>
          <a:off x="625974" y="1228727"/>
          <a:ext cx="4274425" cy="4572000"/>
        </p:xfrm>
        <a:graphic>
          <a:graphicData uri="http://schemas.openxmlformats.org/drawingml/2006/table">
            <a:tbl>
              <a:tblPr firstRow="1" bandRow="1">
                <a:tableStyleId>{74C1A8A3-306A-4EB7-A6B1-4F7E0EB9C5D6}</a:tableStyleId>
              </a:tblPr>
              <a:tblGrid>
                <a:gridCol w="2831804">
                  <a:extLst>
                    <a:ext uri="{9D8B030D-6E8A-4147-A177-3AD203B41FA5}">
                      <a16:colId xmlns:a16="http://schemas.microsoft.com/office/drawing/2014/main" val="1980663225"/>
                    </a:ext>
                  </a:extLst>
                </a:gridCol>
                <a:gridCol w="1442621">
                  <a:extLst>
                    <a:ext uri="{9D8B030D-6E8A-4147-A177-3AD203B41FA5}">
                      <a16:colId xmlns:a16="http://schemas.microsoft.com/office/drawing/2014/main" val="1944890028"/>
                    </a:ext>
                  </a:extLst>
                </a:gridCol>
              </a:tblGrid>
              <a:tr h="360000">
                <a:tc gridSpan="2">
                  <a:txBody>
                    <a:bodyPr/>
                    <a:lstStyle/>
                    <a:p>
                      <a:pPr algn="ctr" fontAlgn="b"/>
                      <a:r>
                        <a:rPr lang="en-US" sz="1400" u="none" strike="noStrike" dirty="0">
                          <a:effectLst/>
                          <a:latin typeface="Calibri" panose="020F0502020204030204" pitchFamily="34" charset="0"/>
                          <a:cs typeface="Calibri" panose="020F0502020204030204" pitchFamily="34" charset="0"/>
                        </a:rPr>
                        <a:t>TELESCOPE INFORMATION</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hMerge="1">
                  <a:txBody>
                    <a:bodyPr/>
                    <a:lstStyle/>
                    <a:p>
                      <a:endParaRPr lang="en-BR"/>
                    </a:p>
                  </a:txBody>
                  <a:tcPr/>
                </a:tc>
                <a:extLst>
                  <a:ext uri="{0D108BD9-81ED-4DB2-BD59-A6C34878D82A}">
                    <a16:rowId xmlns:a16="http://schemas.microsoft.com/office/drawing/2014/main" val="2659481863"/>
                  </a:ext>
                </a:extLst>
              </a:tr>
              <a:tr h="324000">
                <a:tc gridSpan="2">
                  <a:txBody>
                    <a:bodyPr/>
                    <a:lstStyle/>
                    <a:p>
                      <a:pPr algn="ctr" fontAlgn="b"/>
                      <a:r>
                        <a:rPr lang="en-US" sz="1600" b="1" u="none" strike="noStrike" dirty="0">
                          <a:effectLst/>
                          <a:latin typeface="Calibri" panose="020F0502020204030204" pitchFamily="34" charset="0"/>
                          <a:cs typeface="Calibri" panose="020F0502020204030204" pitchFamily="34" charset="0"/>
                        </a:rPr>
                        <a:t>Site coordinates (vertex of the area)</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hMerge="1">
                  <a:txBody>
                    <a:bodyPr/>
                    <a:lstStyle/>
                    <a:p>
                      <a:pPr algn="ctr" fontAlgn="ct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87314612"/>
                  </a:ext>
                </a:extLst>
              </a:tr>
              <a:tr h="324000">
                <a:tc>
                  <a:txBody>
                    <a:bodyPr/>
                    <a:lstStyle/>
                    <a:p>
                      <a:pPr algn="ctr" fontAlgn="b"/>
                      <a:r>
                        <a:rPr lang="en-US" sz="1600" b="0" i="0" u="none" strike="noStrike" dirty="0">
                          <a:solidFill>
                            <a:srgbClr val="000000"/>
                          </a:solidFill>
                          <a:effectLst/>
                          <a:latin typeface="Calibri" panose="020F0502020204030204" pitchFamily="34" charset="0"/>
                          <a:cs typeface="Calibri" panose="020F0502020204030204" pitchFamily="34" charset="0"/>
                        </a:rPr>
                        <a:t>7° 2' 27,6" S</a:t>
                      </a:r>
                    </a:p>
                  </a:txBody>
                  <a:tcPr marL="9525" marR="9525" marT="9525" marB="0" anchor="ctr"/>
                </a:tc>
                <a:tc>
                  <a:txBody>
                    <a:bodyPr/>
                    <a:lstStyle/>
                    <a:p>
                      <a:pPr algn="ctr" fontAlgn="ctr"/>
                      <a:r>
                        <a:rPr lang="en-US" sz="1600" u="none" strike="noStrike" dirty="0">
                          <a:effectLst/>
                          <a:latin typeface="Calibri" panose="020F0502020204030204" pitchFamily="34" charset="0"/>
                          <a:cs typeface="Calibri" panose="020F0502020204030204" pitchFamily="34" charset="0"/>
                        </a:rPr>
                        <a:t>38° 16' 4.8" W</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2998616625"/>
                  </a:ext>
                </a:extLst>
              </a:tr>
              <a:tr h="324000">
                <a:tc gridSpan="2">
                  <a:txBody>
                    <a:bodyPr/>
                    <a:lstStyle/>
                    <a:p>
                      <a:pPr algn="l" fontAlgn="ctr"/>
                      <a:r>
                        <a:rPr lang="en-US" sz="1600" u="none" strike="noStrike" dirty="0">
                          <a:effectLst/>
                          <a:latin typeface="Calibri" panose="020F0502020204030204" pitchFamily="34" charset="0"/>
                          <a:cs typeface="Calibri" panose="020F0502020204030204" pitchFamily="34" charset="0"/>
                        </a:rPr>
                        <a:t>Site </a:t>
                      </a:r>
                      <a:r>
                        <a:rPr lang="en-US" sz="1600" dirty="0">
                          <a:latin typeface="Calibri" panose="020F0502020204030204" pitchFamily="34" charset="0"/>
                          <a:cs typeface="Calibri" panose="020F0502020204030204" pitchFamily="34" charset="0"/>
                        </a:rPr>
                        <a:t>denomination: Serra</a:t>
                      </a:r>
                      <a:r>
                        <a:rPr lang="en-US" sz="1600" u="none" strike="noStrike" dirty="0">
                          <a:effectLst/>
                          <a:latin typeface="Calibri" panose="020F0502020204030204" pitchFamily="34" charset="0"/>
                          <a:cs typeface="Calibri" panose="020F0502020204030204" pitchFamily="34" charset="0"/>
                        </a:rPr>
                        <a:t> da Catarina, Aguiar (PB)</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hMerge="1">
                  <a:txBody>
                    <a:bodyPr/>
                    <a:lstStyle/>
                    <a:p>
                      <a:pPr algn="ctr" fontAlgn="ctr"/>
                      <a:endParaRPr lang="en-US" sz="1600" b="0" i="0" u="none" strike="noStrike" dirty="0">
                        <a:solidFill>
                          <a:srgbClr val="000000"/>
                        </a:solidFill>
                        <a:effectLst/>
                        <a:latin typeface="Helvetica Neue" panose="02000503000000020004" pitchFamily="2" charset="0"/>
                      </a:endParaRPr>
                    </a:p>
                  </a:txBody>
                  <a:tcPr marL="9525" marR="9525" marT="9525" marB="0" anchor="ctr"/>
                </a:tc>
                <a:extLst>
                  <a:ext uri="{0D108BD9-81ED-4DB2-BD59-A6C34878D82A}">
                    <a16:rowId xmlns:a16="http://schemas.microsoft.com/office/drawing/2014/main" val="998446393"/>
                  </a:ext>
                </a:extLst>
              </a:tr>
              <a:tr h="324000">
                <a:tc>
                  <a:txBody>
                    <a:bodyPr/>
                    <a:lstStyle/>
                    <a:p>
                      <a:pPr algn="l" fontAlgn="b"/>
                      <a:r>
                        <a:rPr lang="en-US" sz="1600" u="none" strike="noStrike" dirty="0">
                          <a:effectLst/>
                          <a:latin typeface="Calibri" panose="020F0502020204030204" pitchFamily="34" charset="0"/>
                          <a:cs typeface="Calibri" panose="020F0502020204030204" pitchFamily="34" charset="0"/>
                        </a:rPr>
                        <a:t>Focal length (m)</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b"/>
                      <a:r>
                        <a:rPr lang="en-BR" sz="1600" u="none" strike="noStrike" dirty="0">
                          <a:effectLst/>
                          <a:latin typeface="Calibri" panose="020F0502020204030204" pitchFamily="34" charset="0"/>
                          <a:cs typeface="Calibri" panose="020F0502020204030204" pitchFamily="34" charset="0"/>
                        </a:rPr>
                        <a:t>63.2</a:t>
                      </a:r>
                      <a:endParaRPr lang="en-BR"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2089053947"/>
                  </a:ext>
                </a:extLst>
              </a:tr>
              <a:tr h="324000">
                <a:tc>
                  <a:txBody>
                    <a:bodyPr/>
                    <a:lstStyle/>
                    <a:p>
                      <a:pPr algn="l" fontAlgn="b"/>
                      <a:r>
                        <a:rPr lang="en-US" sz="1600" u="none" strike="noStrike" dirty="0">
                          <a:effectLst/>
                          <a:latin typeface="Calibri" panose="020F0502020204030204" pitchFamily="34" charset="0"/>
                          <a:cs typeface="Calibri" panose="020F0502020204030204" pitchFamily="34" charset="0"/>
                        </a:rPr>
                        <a:t>Primary major semi-axis (m)</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b"/>
                      <a:r>
                        <a:rPr lang="en-BR" sz="1600" u="none" strike="noStrike" dirty="0">
                          <a:effectLst/>
                          <a:latin typeface="Calibri" panose="020F0502020204030204" pitchFamily="34" charset="0"/>
                          <a:cs typeface="Calibri" panose="020F0502020204030204" pitchFamily="34" charset="0"/>
                        </a:rPr>
                        <a:t>25.7</a:t>
                      </a:r>
                      <a:endParaRPr lang="en-BR"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1575639268"/>
                  </a:ext>
                </a:extLst>
              </a:tr>
              <a:tr h="324000">
                <a:tc>
                  <a:txBody>
                    <a:bodyPr/>
                    <a:lstStyle/>
                    <a:p>
                      <a:pPr algn="l" fontAlgn="b"/>
                      <a:r>
                        <a:rPr lang="en-US" sz="1600" u="none" strike="noStrike" dirty="0">
                          <a:effectLst/>
                          <a:latin typeface="Calibri" panose="020F0502020204030204" pitchFamily="34" charset="0"/>
                          <a:cs typeface="Calibri" panose="020F0502020204030204" pitchFamily="34" charset="0"/>
                        </a:rPr>
                        <a:t>Primary minor semi-axis (m)</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b"/>
                      <a:r>
                        <a:rPr lang="en-BR" sz="1600" u="none" strike="noStrike" dirty="0">
                          <a:effectLst/>
                          <a:latin typeface="Calibri" panose="020F0502020204030204" pitchFamily="34" charset="0"/>
                          <a:cs typeface="Calibri" panose="020F0502020204030204" pitchFamily="34" charset="0"/>
                        </a:rPr>
                        <a:t>20.0</a:t>
                      </a:r>
                      <a:endParaRPr lang="en-BR"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782787894"/>
                  </a:ext>
                </a:extLst>
              </a:tr>
              <a:tr h="324000">
                <a:tc>
                  <a:txBody>
                    <a:bodyPr/>
                    <a:lstStyle/>
                    <a:p>
                      <a:pPr algn="l" fontAlgn="b"/>
                      <a:r>
                        <a:rPr lang="en-US" sz="1600" u="none" strike="noStrike" dirty="0">
                          <a:effectLst/>
                          <a:latin typeface="Calibri" panose="020F0502020204030204" pitchFamily="34" charset="0"/>
                          <a:cs typeface="Calibri" panose="020F0502020204030204" pitchFamily="34" charset="0"/>
                        </a:rPr>
                        <a:t>Secondary major semi-axis (m)</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b"/>
                      <a:r>
                        <a:rPr lang="en-BR" sz="1600" u="none" strike="noStrike" dirty="0">
                          <a:effectLst/>
                          <a:latin typeface="Calibri" panose="020F0502020204030204" pitchFamily="34" charset="0"/>
                          <a:cs typeface="Calibri" panose="020F0502020204030204" pitchFamily="34" charset="0"/>
                        </a:rPr>
                        <a:t>18.3</a:t>
                      </a:r>
                      <a:endParaRPr lang="en-BR"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4117819239"/>
                  </a:ext>
                </a:extLst>
              </a:tr>
              <a:tr h="324000">
                <a:tc>
                  <a:txBody>
                    <a:bodyPr/>
                    <a:lstStyle/>
                    <a:p>
                      <a:pPr algn="l" fontAlgn="b"/>
                      <a:r>
                        <a:rPr lang="en-US" sz="1600" u="none" strike="noStrike" dirty="0">
                          <a:effectLst/>
                          <a:latin typeface="Calibri" panose="020F0502020204030204" pitchFamily="34" charset="0"/>
                          <a:cs typeface="Calibri" panose="020F0502020204030204" pitchFamily="34" charset="0"/>
                        </a:rPr>
                        <a:t>Secondary minor semi-axis (m)</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b"/>
                      <a:r>
                        <a:rPr lang="en-BR" sz="1600" u="none" strike="noStrike" dirty="0">
                          <a:effectLst/>
                          <a:latin typeface="Calibri" panose="020F0502020204030204" pitchFamily="34" charset="0"/>
                          <a:cs typeface="Calibri" panose="020F0502020204030204" pitchFamily="34" charset="0"/>
                        </a:rPr>
                        <a:t>18.0</a:t>
                      </a:r>
                      <a:endParaRPr lang="en-BR"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1735515081"/>
                  </a:ext>
                </a:extLst>
              </a:tr>
              <a:tr h="324000">
                <a:tc>
                  <a:txBody>
                    <a:bodyPr/>
                    <a:lstStyle/>
                    <a:p>
                      <a:pPr algn="l" fontAlgn="b"/>
                      <a:r>
                        <a:rPr lang="en-US" sz="1600" u="none" strike="noStrike" dirty="0">
                          <a:effectLst/>
                          <a:latin typeface="Calibri" panose="020F0502020204030204" pitchFamily="34" charset="0"/>
                          <a:cs typeface="Calibri" panose="020F0502020204030204" pitchFamily="34" charset="0"/>
                        </a:rPr>
                        <a:t>Primary area (m</a:t>
                      </a:r>
                      <a:r>
                        <a:rPr lang="en-US" sz="1600" u="none" strike="noStrike" baseline="30000" dirty="0">
                          <a:effectLst/>
                          <a:latin typeface="Calibri" panose="020F0502020204030204" pitchFamily="34" charset="0"/>
                          <a:cs typeface="Calibri" panose="020F0502020204030204" pitchFamily="34" charset="0"/>
                        </a:rPr>
                        <a:t>2</a:t>
                      </a:r>
                      <a:r>
                        <a:rPr lang="en-US" sz="1600" u="none" strike="noStrike" dirty="0">
                          <a:effectLst/>
                          <a:latin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BR" sz="1600" u="none" strike="noStrike" dirty="0">
                          <a:effectLst/>
                          <a:latin typeface="Calibri" panose="020F0502020204030204" pitchFamily="34" charset="0"/>
                          <a:cs typeface="Calibri" panose="020F0502020204030204" pitchFamily="34" charset="0"/>
                        </a:rPr>
                        <a:t>1620</a:t>
                      </a:r>
                      <a:endParaRPr lang="en-BR"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4168098754"/>
                  </a:ext>
                </a:extLst>
              </a:tr>
              <a:tr h="324000">
                <a:tc>
                  <a:txBody>
                    <a:bodyPr/>
                    <a:lstStyle/>
                    <a:p>
                      <a:pPr algn="l" fontAlgn="b"/>
                      <a:r>
                        <a:rPr lang="en-US" sz="1600" u="none" strike="noStrike" dirty="0">
                          <a:effectLst/>
                          <a:latin typeface="Calibri" panose="020F0502020204030204" pitchFamily="34" charset="0"/>
                          <a:cs typeface="Calibri" panose="020F0502020204030204" pitchFamily="34" charset="0"/>
                        </a:rPr>
                        <a:t>Effective area (average, m</a:t>
                      </a:r>
                      <a:r>
                        <a:rPr lang="en-US" sz="1600" u="none" strike="noStrike" baseline="30000" dirty="0">
                          <a:effectLst/>
                          <a:latin typeface="Calibri" panose="020F0502020204030204" pitchFamily="34" charset="0"/>
                          <a:cs typeface="Calibri" panose="020F0502020204030204" pitchFamily="34" charset="0"/>
                        </a:rPr>
                        <a:t>2</a:t>
                      </a:r>
                      <a:r>
                        <a:rPr lang="en-US" sz="1600" u="none" strike="noStrike" dirty="0">
                          <a:effectLst/>
                          <a:latin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BR" sz="1600" u="none" strike="noStrike" dirty="0">
                          <a:effectLst/>
                          <a:latin typeface="Calibri" panose="020F0502020204030204" pitchFamily="34" charset="0"/>
                          <a:cs typeface="Calibri" panose="020F0502020204030204" pitchFamily="34" charset="0"/>
                        </a:rPr>
                        <a:t>600</a:t>
                      </a:r>
                      <a:endParaRPr lang="en-BR"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1432005950"/>
                  </a:ext>
                </a:extLst>
              </a:tr>
              <a:tr h="324000">
                <a:tc>
                  <a:txBody>
                    <a:bodyPr/>
                    <a:lstStyle/>
                    <a:p>
                      <a:pPr algn="l" fontAlgn="b"/>
                      <a:r>
                        <a:rPr lang="en-US" sz="1600" u="none" strike="noStrike" dirty="0">
                          <a:effectLst/>
                          <a:latin typeface="Calibri" panose="020F0502020204030204" pitchFamily="34" charset="0"/>
                          <a:cs typeface="Calibri" panose="020F0502020204030204" pitchFamily="34" charset="0"/>
                        </a:rPr>
                        <a:t>Number of horns</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tc>
                  <a:txBody>
                    <a:bodyPr/>
                    <a:lstStyle/>
                    <a:p>
                      <a:pPr algn="ctr" fontAlgn="ctr"/>
                      <a:r>
                        <a:rPr lang="en-BR" sz="1600" u="none" strike="noStrike" dirty="0">
                          <a:effectLst/>
                          <a:latin typeface="Calibri" panose="020F0502020204030204" pitchFamily="34" charset="0"/>
                          <a:cs typeface="Calibri" panose="020F0502020204030204" pitchFamily="34" charset="0"/>
                        </a:rPr>
                        <a:t>28</a:t>
                      </a:r>
                      <a:endParaRPr lang="en-BR" sz="16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3447052845"/>
                  </a:ext>
                </a:extLst>
              </a:tr>
              <a:tr h="324000">
                <a:tc>
                  <a:txBody>
                    <a:bodyPr/>
                    <a:lstStyle/>
                    <a:p>
                      <a:pPr algn="l" fontAlgn="b"/>
                      <a:r>
                        <a:rPr lang="en-US" sz="1600" b="0" i="0" u="none" strike="noStrike" dirty="0">
                          <a:solidFill>
                            <a:srgbClr val="000000"/>
                          </a:solidFill>
                          <a:effectLst/>
                          <a:latin typeface="Calibri" panose="020F0502020204030204" pitchFamily="34" charset="0"/>
                          <a:cs typeface="Calibri" panose="020F0502020204030204" pitchFamily="34" charset="0"/>
                        </a:rPr>
                        <a:t>Telescope orientation</a:t>
                      </a:r>
                    </a:p>
                  </a:txBody>
                  <a:tcPr marL="9525" marR="9525" marT="9525" marB="0" anchor="ct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N-S</a:t>
                      </a:r>
                    </a:p>
                  </a:txBody>
                  <a:tcPr marL="9525" marR="9525" marT="9525" marB="0" anchor="ctr"/>
                </a:tc>
                <a:extLst>
                  <a:ext uri="{0D108BD9-81ED-4DB2-BD59-A6C34878D82A}">
                    <a16:rowId xmlns:a16="http://schemas.microsoft.com/office/drawing/2014/main" val="551923134"/>
                  </a:ext>
                </a:extLst>
              </a:tr>
              <a:tr h="324000">
                <a:tc>
                  <a:txBody>
                    <a:bodyPr/>
                    <a:lstStyle/>
                    <a:p>
                      <a:pPr algn="l" fontAlgn="b"/>
                      <a:r>
                        <a:rPr lang="en-US" sz="1600" b="0" i="0" u="none" strike="noStrike" dirty="0">
                          <a:solidFill>
                            <a:srgbClr val="000000"/>
                          </a:solidFill>
                          <a:effectLst/>
                          <a:latin typeface="Calibri" panose="020F0502020204030204" pitchFamily="34" charset="0"/>
                          <a:cs typeface="Calibri" panose="020F0502020204030204" pitchFamily="34" charset="0"/>
                        </a:rPr>
                        <a:t>Central declination (deg.)</a:t>
                      </a:r>
                    </a:p>
                  </a:txBody>
                  <a:tcPr marL="9525" marR="9525" marT="9525" marB="0" anchor="ctr"/>
                </a:tc>
                <a:tc>
                  <a:txBody>
                    <a:bodyPr/>
                    <a:lstStyle/>
                    <a:p>
                      <a:pPr algn="ctr" fontAlgn="ctr"/>
                      <a:r>
                        <a:rPr lang="en-BR" sz="1600" b="0" i="0" u="none" strike="noStrike" dirty="0">
                          <a:solidFill>
                            <a:srgbClr val="000000"/>
                          </a:solidFill>
                          <a:effectLst/>
                          <a:latin typeface="Calibri" panose="020F0502020204030204" pitchFamily="34" charset="0"/>
                          <a:cs typeface="Calibri" panose="020F0502020204030204" pitchFamily="34" charset="0"/>
                        </a:rPr>
                        <a:t>-15</a:t>
                      </a:r>
                    </a:p>
                  </a:txBody>
                  <a:tcPr marL="9525" marR="9525" marT="9525" marB="0" anchor="ctr"/>
                </a:tc>
                <a:extLst>
                  <a:ext uri="{0D108BD9-81ED-4DB2-BD59-A6C34878D82A}">
                    <a16:rowId xmlns:a16="http://schemas.microsoft.com/office/drawing/2014/main" val="850200170"/>
                  </a:ext>
                </a:extLst>
              </a:tr>
            </a:tbl>
          </a:graphicData>
        </a:graphic>
      </p:graphicFrame>
      <p:sp>
        <p:nvSpPr>
          <p:cNvPr id="9" name="TextBox 8">
            <a:extLst>
              <a:ext uri="{FF2B5EF4-FFF2-40B4-BE49-F238E27FC236}">
                <a16:creationId xmlns:a16="http://schemas.microsoft.com/office/drawing/2014/main" id="{2F3D79A1-BEC9-E145-9772-926C0234BAFC}"/>
              </a:ext>
            </a:extLst>
          </p:cNvPr>
          <p:cNvSpPr txBox="1"/>
          <p:nvPr/>
        </p:nvSpPr>
        <p:spPr>
          <a:xfrm>
            <a:off x="5311256" y="4731907"/>
            <a:ext cx="3832743" cy="1745093"/>
          </a:xfrm>
          <a:prstGeom prst="rect">
            <a:avLst/>
          </a:prstGeom>
          <a:solidFill>
            <a:schemeClr val="bg1"/>
          </a:solidFill>
          <a:ln w="19050">
            <a:solidFill>
              <a:schemeClr val="accent3">
                <a:lumMod val="60000"/>
                <a:lumOff val="40000"/>
              </a:schemeClr>
            </a:solidFill>
          </a:ln>
        </p:spPr>
        <p:txBody>
          <a:bodyPr wrap="square" rtlCol="0">
            <a:spAutoFit/>
          </a:bodyPr>
          <a:lstStyle/>
          <a:p>
            <a:pPr>
              <a:lnSpc>
                <a:spcPct val="120000"/>
              </a:lnSpc>
            </a:pPr>
            <a:r>
              <a:rPr lang="en-US" sz="1800" b="1" dirty="0">
                <a:solidFill>
                  <a:srgbClr val="0000FF"/>
                </a:solidFill>
              </a:rPr>
              <a:t>Fixed wire-mesh parabolas</a:t>
            </a:r>
          </a:p>
          <a:p>
            <a:pPr>
              <a:lnSpc>
                <a:spcPct val="120000"/>
              </a:lnSpc>
            </a:pPr>
            <a:r>
              <a:rPr lang="en-US" sz="1800" b="1" dirty="0">
                <a:solidFill>
                  <a:srgbClr val="0000FF"/>
                </a:solidFill>
              </a:rPr>
              <a:t>No moving parts</a:t>
            </a:r>
          </a:p>
          <a:p>
            <a:pPr>
              <a:lnSpc>
                <a:spcPct val="120000"/>
              </a:lnSpc>
            </a:pPr>
            <a:r>
              <a:rPr lang="en-US" sz="1800" b="1" dirty="0">
                <a:solidFill>
                  <a:srgbClr val="0000FF"/>
                </a:solidFill>
              </a:rPr>
              <a:t>Transit telescope</a:t>
            </a:r>
          </a:p>
          <a:p>
            <a:pPr>
              <a:lnSpc>
                <a:spcPct val="120000"/>
              </a:lnSpc>
            </a:pPr>
            <a:r>
              <a:rPr lang="en-US" sz="1800" b="1" dirty="0">
                <a:solidFill>
                  <a:srgbClr val="0000FF"/>
                </a:solidFill>
              </a:rPr>
              <a:t>Most components “off-the-shelf”</a:t>
            </a:r>
          </a:p>
          <a:p>
            <a:pPr>
              <a:lnSpc>
                <a:spcPct val="120000"/>
              </a:lnSpc>
            </a:pPr>
            <a:r>
              <a:rPr lang="en-US" sz="1800" b="1" dirty="0">
                <a:solidFill>
                  <a:schemeClr val="accent5">
                    <a:lumMod val="60000"/>
                    <a:lumOff val="40000"/>
                  </a:schemeClr>
                </a:solidFill>
              </a:rPr>
              <a:t>Guiding principle : simplicity !</a:t>
            </a:r>
          </a:p>
        </p:txBody>
      </p:sp>
    </p:spTree>
    <p:extLst>
      <p:ext uri="{BB962C8B-B14F-4D97-AF65-F5344CB8AC3E}">
        <p14:creationId xmlns:p14="http://schemas.microsoft.com/office/powerpoint/2010/main" val="30402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6CB90A-9319-A24B-A799-21D555CAF020}"/>
              </a:ext>
            </a:extLst>
          </p:cNvPr>
          <p:cNvSpPr>
            <a:spLocks noGrp="1"/>
          </p:cNvSpPr>
          <p:nvPr>
            <p:ph type="ftr" sz="quarter" idx="11"/>
          </p:nvPr>
        </p:nvSpPr>
        <p:spPr/>
        <p:txBody>
          <a:bodyPr/>
          <a:lstStyle/>
          <a:p>
            <a:r>
              <a:rPr lang="de-DE"/>
              <a:t>C. A. Wuensche (2021)</a:t>
            </a:r>
            <a:endParaRPr lang="en-US" dirty="0"/>
          </a:p>
        </p:txBody>
      </p:sp>
      <p:sp>
        <p:nvSpPr>
          <p:cNvPr id="3" name="Slide Number Placeholder 2">
            <a:extLst>
              <a:ext uri="{FF2B5EF4-FFF2-40B4-BE49-F238E27FC236}">
                <a16:creationId xmlns:a16="http://schemas.microsoft.com/office/drawing/2014/main" id="{F257086F-F038-9A42-80A0-CBBB0180EFB5}"/>
              </a:ext>
            </a:extLst>
          </p:cNvPr>
          <p:cNvSpPr>
            <a:spLocks noGrp="1"/>
          </p:cNvSpPr>
          <p:nvPr>
            <p:ph type="sldNum" sz="quarter" idx="12"/>
          </p:nvPr>
        </p:nvSpPr>
        <p:spPr/>
        <p:txBody>
          <a:bodyPr/>
          <a:lstStyle/>
          <a:p>
            <a:fld id="{8332A60F-DC28-914F-B40A-A132A807CBD5}" type="slidenum">
              <a:rPr lang="en-US" smtClean="0"/>
              <a:pPr/>
              <a:t>18</a:t>
            </a:fld>
            <a:endParaRPr lang="en-US"/>
          </a:p>
        </p:txBody>
      </p:sp>
      <p:pic>
        <p:nvPicPr>
          <p:cNvPr id="5" name="Picture 4">
            <a:extLst>
              <a:ext uri="{FF2B5EF4-FFF2-40B4-BE49-F238E27FC236}">
                <a16:creationId xmlns:a16="http://schemas.microsoft.com/office/drawing/2014/main" id="{3D82CA00-65D7-3B46-AD13-F605DE4BE9E4}"/>
              </a:ext>
            </a:extLst>
          </p:cNvPr>
          <p:cNvPicPr>
            <a:picLocks noChangeAspect="1"/>
          </p:cNvPicPr>
          <p:nvPr/>
        </p:nvPicPr>
        <p:blipFill>
          <a:blip r:embed="rId3"/>
          <a:stretch>
            <a:fillRect/>
          </a:stretch>
        </p:blipFill>
        <p:spPr>
          <a:xfrm>
            <a:off x="4306455" y="740712"/>
            <a:ext cx="4837545" cy="2897737"/>
          </a:xfrm>
          <a:prstGeom prst="rect">
            <a:avLst/>
          </a:prstGeom>
        </p:spPr>
      </p:pic>
      <p:sp>
        <p:nvSpPr>
          <p:cNvPr id="10" name="TextBox 9">
            <a:extLst>
              <a:ext uri="{FF2B5EF4-FFF2-40B4-BE49-F238E27FC236}">
                <a16:creationId xmlns:a16="http://schemas.microsoft.com/office/drawing/2014/main" id="{7B10E1C4-A6BC-D542-A12D-EE7EE9FCAC7F}"/>
              </a:ext>
            </a:extLst>
          </p:cNvPr>
          <p:cNvSpPr txBox="1"/>
          <p:nvPr/>
        </p:nvSpPr>
        <p:spPr>
          <a:xfrm>
            <a:off x="880605" y="556046"/>
            <a:ext cx="3691395" cy="369332"/>
          </a:xfrm>
          <a:prstGeom prst="rect">
            <a:avLst/>
          </a:prstGeom>
          <a:noFill/>
        </p:spPr>
        <p:txBody>
          <a:bodyPr wrap="none" rtlCol="0">
            <a:spAutoFit/>
          </a:bodyPr>
          <a:lstStyle/>
          <a:p>
            <a:r>
              <a:rPr lang="en-US" sz="1800" dirty="0">
                <a:latin typeface="Chalkboard" panose="03050602040202020205" pitchFamily="66" charset="77"/>
              </a:rPr>
              <a:t>V. </a:t>
            </a:r>
            <a:r>
              <a:rPr lang="en-US" sz="1800" dirty="0" err="1">
                <a:latin typeface="Chalkboard" panose="03050602040202020205" pitchFamily="66" charset="77"/>
              </a:rPr>
              <a:t>Liccardo</a:t>
            </a:r>
            <a:r>
              <a:rPr lang="en-US" sz="1800" dirty="0">
                <a:latin typeface="Chalkboard" panose="03050602040202020205" pitchFamily="66" charset="77"/>
              </a:rPr>
              <a:t> et al. arXiv:2107.01636</a:t>
            </a:r>
          </a:p>
        </p:txBody>
      </p:sp>
      <p:pic>
        <p:nvPicPr>
          <p:cNvPr id="11" name="Picture 10">
            <a:extLst>
              <a:ext uri="{FF2B5EF4-FFF2-40B4-BE49-F238E27FC236}">
                <a16:creationId xmlns:a16="http://schemas.microsoft.com/office/drawing/2014/main" id="{4C055AE4-05C9-114E-9F10-96DEC54D1558}"/>
              </a:ext>
            </a:extLst>
          </p:cNvPr>
          <p:cNvPicPr>
            <a:picLocks noChangeAspect="1"/>
          </p:cNvPicPr>
          <p:nvPr/>
        </p:nvPicPr>
        <p:blipFill>
          <a:blip r:embed="rId4"/>
          <a:stretch>
            <a:fillRect/>
          </a:stretch>
        </p:blipFill>
        <p:spPr>
          <a:xfrm>
            <a:off x="152211" y="3602182"/>
            <a:ext cx="4433635" cy="2977175"/>
          </a:xfrm>
          <a:prstGeom prst="rect">
            <a:avLst/>
          </a:prstGeom>
        </p:spPr>
      </p:pic>
    </p:spTree>
    <p:extLst>
      <p:ext uri="{BB962C8B-B14F-4D97-AF65-F5344CB8AC3E}">
        <p14:creationId xmlns:p14="http://schemas.microsoft.com/office/powerpoint/2010/main" val="40028945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FD0678-2804-4541-AAEA-A148B27AC817}"/>
              </a:ext>
            </a:extLst>
          </p:cNvPr>
          <p:cNvSpPr>
            <a:spLocks noGrp="1"/>
          </p:cNvSpPr>
          <p:nvPr>
            <p:ph type="ftr" sz="quarter" idx="11"/>
          </p:nvPr>
        </p:nvSpPr>
        <p:spPr/>
        <p:txBody>
          <a:bodyPr/>
          <a:lstStyle/>
          <a:p>
            <a:r>
              <a:rPr lang="de-DE"/>
              <a:t>C. A. Wuensche (2021)</a:t>
            </a:r>
            <a:endParaRPr lang="en-US" dirty="0"/>
          </a:p>
        </p:txBody>
      </p:sp>
      <p:sp>
        <p:nvSpPr>
          <p:cNvPr id="5" name="Slide Number Placeholder 4">
            <a:extLst>
              <a:ext uri="{FF2B5EF4-FFF2-40B4-BE49-F238E27FC236}">
                <a16:creationId xmlns:a16="http://schemas.microsoft.com/office/drawing/2014/main" id="{551C6289-540F-1D4F-9B32-86CE83AC828A}"/>
              </a:ext>
            </a:extLst>
          </p:cNvPr>
          <p:cNvSpPr>
            <a:spLocks noGrp="1"/>
          </p:cNvSpPr>
          <p:nvPr>
            <p:ph type="sldNum" sz="quarter" idx="12"/>
          </p:nvPr>
        </p:nvSpPr>
        <p:spPr/>
        <p:txBody>
          <a:bodyPr/>
          <a:lstStyle/>
          <a:p>
            <a:fld id="{8332A60F-DC28-914F-B40A-A132A807CBD5}" type="slidenum">
              <a:rPr lang="en-US" smtClean="0"/>
              <a:pPr/>
              <a:t>19</a:t>
            </a:fld>
            <a:endParaRPr lang="en-US"/>
          </a:p>
        </p:txBody>
      </p:sp>
      <p:pic>
        <p:nvPicPr>
          <p:cNvPr id="2" name="Picture 1">
            <a:extLst>
              <a:ext uri="{FF2B5EF4-FFF2-40B4-BE49-F238E27FC236}">
                <a16:creationId xmlns:a16="http://schemas.microsoft.com/office/drawing/2014/main" id="{DF9A73C6-F6FB-3240-99B9-763D5EC89D1B}"/>
              </a:ext>
            </a:extLst>
          </p:cNvPr>
          <p:cNvPicPr>
            <a:picLocks noChangeAspect="1"/>
          </p:cNvPicPr>
          <p:nvPr/>
        </p:nvPicPr>
        <p:blipFill>
          <a:blip r:embed="rId3"/>
          <a:stretch>
            <a:fillRect/>
          </a:stretch>
        </p:blipFill>
        <p:spPr>
          <a:xfrm>
            <a:off x="158549" y="1051304"/>
            <a:ext cx="4413451" cy="4202373"/>
          </a:xfrm>
          <a:prstGeom prst="rect">
            <a:avLst/>
          </a:prstGeom>
        </p:spPr>
      </p:pic>
      <p:pic>
        <p:nvPicPr>
          <p:cNvPr id="3" name="Picture 2">
            <a:extLst>
              <a:ext uri="{FF2B5EF4-FFF2-40B4-BE49-F238E27FC236}">
                <a16:creationId xmlns:a16="http://schemas.microsoft.com/office/drawing/2014/main" id="{1F9632E4-7734-9340-8AE6-ACD66B00A0C6}"/>
              </a:ext>
            </a:extLst>
          </p:cNvPr>
          <p:cNvPicPr>
            <a:picLocks noChangeAspect="1"/>
          </p:cNvPicPr>
          <p:nvPr/>
        </p:nvPicPr>
        <p:blipFill>
          <a:blip r:embed="rId4"/>
          <a:stretch>
            <a:fillRect/>
          </a:stretch>
        </p:blipFill>
        <p:spPr>
          <a:xfrm>
            <a:off x="4910931" y="2504479"/>
            <a:ext cx="4233069" cy="3906051"/>
          </a:xfrm>
          <a:prstGeom prst="rect">
            <a:avLst/>
          </a:prstGeom>
        </p:spPr>
      </p:pic>
      <p:sp>
        <p:nvSpPr>
          <p:cNvPr id="9" name="TextBox 8">
            <a:extLst>
              <a:ext uri="{FF2B5EF4-FFF2-40B4-BE49-F238E27FC236}">
                <a16:creationId xmlns:a16="http://schemas.microsoft.com/office/drawing/2014/main" id="{9CE2260F-9E42-E74D-B6E9-4275FDA6C0A4}"/>
              </a:ext>
            </a:extLst>
          </p:cNvPr>
          <p:cNvSpPr txBox="1"/>
          <p:nvPr/>
        </p:nvSpPr>
        <p:spPr>
          <a:xfrm>
            <a:off x="862138" y="453002"/>
            <a:ext cx="3709862" cy="369332"/>
          </a:xfrm>
          <a:prstGeom prst="rect">
            <a:avLst/>
          </a:prstGeom>
          <a:noFill/>
        </p:spPr>
        <p:txBody>
          <a:bodyPr wrap="none" rtlCol="0">
            <a:spAutoFit/>
          </a:bodyPr>
          <a:lstStyle/>
          <a:p>
            <a:r>
              <a:rPr lang="en-US" sz="1800" dirty="0">
                <a:latin typeface="Chalkboard" panose="03050602040202020205" pitchFamily="66" charset="77"/>
              </a:rPr>
              <a:t>A. A. Costa et al. arXiv:2107.01639</a:t>
            </a:r>
          </a:p>
        </p:txBody>
      </p:sp>
    </p:spTree>
    <p:extLst>
      <p:ext uri="{BB962C8B-B14F-4D97-AF65-F5344CB8AC3E}">
        <p14:creationId xmlns:p14="http://schemas.microsoft.com/office/powerpoint/2010/main" val="407338174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of the lectures</a:t>
            </a:r>
          </a:p>
        </p:txBody>
      </p:sp>
      <p:sp>
        <p:nvSpPr>
          <p:cNvPr id="3" name="Content Placeholder 2"/>
          <p:cNvSpPr>
            <a:spLocks noGrp="1"/>
          </p:cNvSpPr>
          <p:nvPr>
            <p:ph idx="4294967295"/>
          </p:nvPr>
        </p:nvSpPr>
        <p:spPr>
          <a:xfrm>
            <a:off x="711200" y="1820649"/>
            <a:ext cx="6858000" cy="3937000"/>
          </a:xfrm>
        </p:spPr>
        <p:txBody>
          <a:bodyPr/>
          <a:lstStyle/>
          <a:p>
            <a:pPr>
              <a:lnSpc>
                <a:spcPct val="150000"/>
              </a:lnSpc>
            </a:pPr>
            <a:r>
              <a:rPr lang="en-US" sz="3200" dirty="0"/>
              <a:t>21 cm cosmology</a:t>
            </a:r>
          </a:p>
          <a:p>
            <a:pPr>
              <a:lnSpc>
                <a:spcPct val="150000"/>
              </a:lnSpc>
            </a:pPr>
            <a:r>
              <a:rPr lang="en-US" sz="3200" dirty="0"/>
              <a:t>21 cm observations</a:t>
            </a:r>
          </a:p>
          <a:p>
            <a:pPr>
              <a:lnSpc>
                <a:spcPct val="150000"/>
              </a:lnSpc>
            </a:pPr>
            <a:r>
              <a:rPr lang="en-US" sz="3200" b="1" dirty="0">
                <a:solidFill>
                  <a:srgbClr val="FF0000"/>
                </a:solidFill>
              </a:rPr>
              <a:t>the BINGO project</a:t>
            </a:r>
          </a:p>
        </p:txBody>
      </p:sp>
      <p:sp>
        <p:nvSpPr>
          <p:cNvPr id="9" name="Footer Placeholder 8">
            <a:extLst>
              <a:ext uri="{FF2B5EF4-FFF2-40B4-BE49-F238E27FC236}">
                <a16:creationId xmlns:a16="http://schemas.microsoft.com/office/drawing/2014/main" id="{F35817FE-5FF3-3F49-9253-63C82A01231E}"/>
              </a:ext>
            </a:extLst>
          </p:cNvPr>
          <p:cNvSpPr>
            <a:spLocks noGrp="1"/>
          </p:cNvSpPr>
          <p:nvPr>
            <p:ph type="ftr" sz="quarter" idx="10"/>
          </p:nvPr>
        </p:nvSpPr>
        <p:spPr/>
        <p:txBody>
          <a:bodyPr/>
          <a:lstStyle/>
          <a:p>
            <a:r>
              <a:rPr lang="en-US"/>
              <a:t>C. A. Wuensche (2021)</a:t>
            </a:r>
            <a:endParaRPr lang="en-US" dirty="0"/>
          </a:p>
        </p:txBody>
      </p:sp>
      <p:sp>
        <p:nvSpPr>
          <p:cNvPr id="10" name="Slide Number Placeholder 9">
            <a:extLst>
              <a:ext uri="{FF2B5EF4-FFF2-40B4-BE49-F238E27FC236}">
                <a16:creationId xmlns:a16="http://schemas.microsoft.com/office/drawing/2014/main" id="{4E50C1D7-5D8B-DB43-A799-3145B4355995}"/>
              </a:ext>
            </a:extLst>
          </p:cNvPr>
          <p:cNvSpPr>
            <a:spLocks noGrp="1"/>
          </p:cNvSpPr>
          <p:nvPr>
            <p:ph type="sldNum" sz="quarter" idx="11"/>
          </p:nvPr>
        </p:nvSpPr>
        <p:spPr/>
        <p:txBody>
          <a:bodyPr/>
          <a:lstStyle/>
          <a:p>
            <a:fld id="{8332A60F-DC28-914F-B40A-A132A807CBD5}" type="slidenum">
              <a:rPr lang="en-US" smtClean="0"/>
              <a:pPr/>
              <a:t>2</a:t>
            </a:fld>
            <a:endParaRPr lang="en-US"/>
          </a:p>
        </p:txBody>
      </p:sp>
    </p:spTree>
    <p:extLst>
      <p:ext uri="{BB962C8B-B14F-4D97-AF65-F5344CB8AC3E}">
        <p14:creationId xmlns:p14="http://schemas.microsoft.com/office/powerpoint/2010/main" val="3460530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6CB90A-9319-A24B-A799-21D555CAF020}"/>
              </a:ext>
            </a:extLst>
          </p:cNvPr>
          <p:cNvSpPr>
            <a:spLocks noGrp="1"/>
          </p:cNvSpPr>
          <p:nvPr>
            <p:ph type="ftr" sz="quarter" idx="11"/>
          </p:nvPr>
        </p:nvSpPr>
        <p:spPr/>
        <p:txBody>
          <a:bodyPr/>
          <a:lstStyle/>
          <a:p>
            <a:r>
              <a:rPr lang="de-DE"/>
              <a:t>C. A. Wuensche (2021)</a:t>
            </a:r>
            <a:endParaRPr lang="en-US" dirty="0"/>
          </a:p>
        </p:txBody>
      </p:sp>
      <p:sp>
        <p:nvSpPr>
          <p:cNvPr id="3" name="Slide Number Placeholder 2">
            <a:extLst>
              <a:ext uri="{FF2B5EF4-FFF2-40B4-BE49-F238E27FC236}">
                <a16:creationId xmlns:a16="http://schemas.microsoft.com/office/drawing/2014/main" id="{F257086F-F038-9A42-80A0-CBBB0180EFB5}"/>
              </a:ext>
            </a:extLst>
          </p:cNvPr>
          <p:cNvSpPr>
            <a:spLocks noGrp="1"/>
          </p:cNvSpPr>
          <p:nvPr>
            <p:ph type="sldNum" sz="quarter" idx="12"/>
          </p:nvPr>
        </p:nvSpPr>
        <p:spPr/>
        <p:txBody>
          <a:bodyPr/>
          <a:lstStyle/>
          <a:p>
            <a:fld id="{8332A60F-DC28-914F-B40A-A132A807CBD5}" type="slidenum">
              <a:rPr lang="en-US" smtClean="0"/>
              <a:pPr/>
              <a:t>20</a:t>
            </a:fld>
            <a:endParaRPr lang="en-US"/>
          </a:p>
        </p:txBody>
      </p:sp>
      <p:pic>
        <p:nvPicPr>
          <p:cNvPr id="4" name="Picture 3">
            <a:extLst>
              <a:ext uri="{FF2B5EF4-FFF2-40B4-BE49-F238E27FC236}">
                <a16:creationId xmlns:a16="http://schemas.microsoft.com/office/drawing/2014/main" id="{B8FCA679-3F0A-5944-A489-1868D5B9399C}"/>
              </a:ext>
            </a:extLst>
          </p:cNvPr>
          <p:cNvPicPr>
            <a:picLocks noChangeAspect="1"/>
          </p:cNvPicPr>
          <p:nvPr/>
        </p:nvPicPr>
        <p:blipFill>
          <a:blip r:embed="rId3"/>
          <a:stretch>
            <a:fillRect/>
          </a:stretch>
        </p:blipFill>
        <p:spPr>
          <a:xfrm>
            <a:off x="2384694" y="1195502"/>
            <a:ext cx="4374612" cy="866469"/>
          </a:xfrm>
          <a:prstGeom prst="rect">
            <a:avLst/>
          </a:prstGeom>
        </p:spPr>
      </p:pic>
      <p:pic>
        <p:nvPicPr>
          <p:cNvPr id="5" name="Picture 4">
            <a:extLst>
              <a:ext uri="{FF2B5EF4-FFF2-40B4-BE49-F238E27FC236}">
                <a16:creationId xmlns:a16="http://schemas.microsoft.com/office/drawing/2014/main" id="{BA199F32-BDB1-4248-9BF1-0B8D34D2429F}"/>
              </a:ext>
            </a:extLst>
          </p:cNvPr>
          <p:cNvPicPr>
            <a:picLocks noChangeAspect="1"/>
          </p:cNvPicPr>
          <p:nvPr/>
        </p:nvPicPr>
        <p:blipFill>
          <a:blip r:embed="rId4"/>
          <a:stretch>
            <a:fillRect/>
          </a:stretch>
        </p:blipFill>
        <p:spPr>
          <a:xfrm>
            <a:off x="1621638" y="2414730"/>
            <a:ext cx="5900724" cy="3943851"/>
          </a:xfrm>
          <a:prstGeom prst="rect">
            <a:avLst/>
          </a:prstGeom>
        </p:spPr>
      </p:pic>
      <p:sp>
        <p:nvSpPr>
          <p:cNvPr id="9" name="TextBox 8">
            <a:extLst>
              <a:ext uri="{FF2B5EF4-FFF2-40B4-BE49-F238E27FC236}">
                <a16:creationId xmlns:a16="http://schemas.microsoft.com/office/drawing/2014/main" id="{6F2D3A28-23F1-5142-9870-90CBEDF53E1F}"/>
              </a:ext>
            </a:extLst>
          </p:cNvPr>
          <p:cNvSpPr txBox="1"/>
          <p:nvPr/>
        </p:nvSpPr>
        <p:spPr>
          <a:xfrm>
            <a:off x="775813" y="473412"/>
            <a:ext cx="3576044" cy="369332"/>
          </a:xfrm>
          <a:prstGeom prst="rect">
            <a:avLst/>
          </a:prstGeom>
          <a:noFill/>
        </p:spPr>
        <p:txBody>
          <a:bodyPr wrap="none" rtlCol="0">
            <a:spAutoFit/>
          </a:bodyPr>
          <a:lstStyle/>
          <a:p>
            <a:r>
              <a:rPr lang="en-US" sz="1800" dirty="0">
                <a:latin typeface="Chalkboard" panose="03050602040202020205" pitchFamily="66" charset="77"/>
              </a:rPr>
              <a:t>J. </a:t>
            </a:r>
            <a:r>
              <a:rPr lang="en-US" sz="1800" dirty="0" err="1">
                <a:latin typeface="Chalkboard" panose="03050602040202020205" pitchFamily="66" charset="77"/>
              </a:rPr>
              <a:t>Zhnag</a:t>
            </a:r>
            <a:r>
              <a:rPr lang="en-US" sz="1800" dirty="0">
                <a:latin typeface="Chalkboard" panose="03050602040202020205" pitchFamily="66" charset="77"/>
              </a:rPr>
              <a:t> et al. arXiv:2107.01638</a:t>
            </a:r>
          </a:p>
        </p:txBody>
      </p:sp>
    </p:spTree>
    <p:extLst>
      <p:ext uri="{BB962C8B-B14F-4D97-AF65-F5344CB8AC3E}">
        <p14:creationId xmlns:p14="http://schemas.microsoft.com/office/powerpoint/2010/main" val="262718297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FD0678-2804-4541-AAEA-A148B27AC817}"/>
              </a:ext>
            </a:extLst>
          </p:cNvPr>
          <p:cNvSpPr>
            <a:spLocks noGrp="1"/>
          </p:cNvSpPr>
          <p:nvPr>
            <p:ph type="ftr" sz="quarter" idx="11"/>
          </p:nvPr>
        </p:nvSpPr>
        <p:spPr/>
        <p:txBody>
          <a:bodyPr/>
          <a:lstStyle/>
          <a:p>
            <a:r>
              <a:rPr lang="de-DE"/>
              <a:t>C. A. Wuensche (2021)</a:t>
            </a:r>
            <a:endParaRPr lang="en-US" dirty="0"/>
          </a:p>
        </p:txBody>
      </p:sp>
      <p:sp>
        <p:nvSpPr>
          <p:cNvPr id="5" name="Slide Number Placeholder 4">
            <a:extLst>
              <a:ext uri="{FF2B5EF4-FFF2-40B4-BE49-F238E27FC236}">
                <a16:creationId xmlns:a16="http://schemas.microsoft.com/office/drawing/2014/main" id="{551C6289-540F-1D4F-9B32-86CE83AC828A}"/>
              </a:ext>
            </a:extLst>
          </p:cNvPr>
          <p:cNvSpPr>
            <a:spLocks noGrp="1"/>
          </p:cNvSpPr>
          <p:nvPr>
            <p:ph type="sldNum" sz="quarter" idx="12"/>
          </p:nvPr>
        </p:nvSpPr>
        <p:spPr/>
        <p:txBody>
          <a:bodyPr/>
          <a:lstStyle/>
          <a:p>
            <a:fld id="{8332A60F-DC28-914F-B40A-A132A807CBD5}" type="slidenum">
              <a:rPr lang="en-US" smtClean="0"/>
              <a:pPr/>
              <a:t>21</a:t>
            </a:fld>
            <a:endParaRPr lang="en-US"/>
          </a:p>
        </p:txBody>
      </p:sp>
      <p:pic>
        <p:nvPicPr>
          <p:cNvPr id="6" name="Picture 5">
            <a:extLst>
              <a:ext uri="{FF2B5EF4-FFF2-40B4-BE49-F238E27FC236}">
                <a16:creationId xmlns:a16="http://schemas.microsoft.com/office/drawing/2014/main" id="{0E1A9658-0ADF-B14C-AFAF-9D7CA01F3177}"/>
              </a:ext>
            </a:extLst>
          </p:cNvPr>
          <p:cNvPicPr>
            <a:picLocks noChangeAspect="1"/>
          </p:cNvPicPr>
          <p:nvPr/>
        </p:nvPicPr>
        <p:blipFill>
          <a:blip r:embed="rId2"/>
          <a:stretch>
            <a:fillRect/>
          </a:stretch>
        </p:blipFill>
        <p:spPr>
          <a:xfrm>
            <a:off x="4468356" y="59290"/>
            <a:ext cx="4675644" cy="3849614"/>
          </a:xfrm>
          <a:prstGeom prst="rect">
            <a:avLst/>
          </a:prstGeom>
        </p:spPr>
      </p:pic>
      <p:pic>
        <p:nvPicPr>
          <p:cNvPr id="7" name="Picture 6">
            <a:extLst>
              <a:ext uri="{FF2B5EF4-FFF2-40B4-BE49-F238E27FC236}">
                <a16:creationId xmlns:a16="http://schemas.microsoft.com/office/drawing/2014/main" id="{70F45F64-3A0F-B846-B797-FBC17DFD7B84}"/>
              </a:ext>
            </a:extLst>
          </p:cNvPr>
          <p:cNvPicPr>
            <a:picLocks noChangeAspect="1"/>
          </p:cNvPicPr>
          <p:nvPr/>
        </p:nvPicPr>
        <p:blipFill>
          <a:blip r:embed="rId3"/>
          <a:stretch>
            <a:fillRect/>
          </a:stretch>
        </p:blipFill>
        <p:spPr>
          <a:xfrm>
            <a:off x="4830680" y="3822991"/>
            <a:ext cx="3847570" cy="2781202"/>
          </a:xfrm>
          <a:prstGeom prst="rect">
            <a:avLst/>
          </a:prstGeom>
        </p:spPr>
      </p:pic>
      <p:sp>
        <p:nvSpPr>
          <p:cNvPr id="12" name="TextBox 11">
            <a:extLst>
              <a:ext uri="{FF2B5EF4-FFF2-40B4-BE49-F238E27FC236}">
                <a16:creationId xmlns:a16="http://schemas.microsoft.com/office/drawing/2014/main" id="{EC1D491A-B63C-254E-AA50-92A79E5307F5}"/>
              </a:ext>
            </a:extLst>
          </p:cNvPr>
          <p:cNvSpPr txBox="1"/>
          <p:nvPr/>
        </p:nvSpPr>
        <p:spPr>
          <a:xfrm>
            <a:off x="950484" y="711067"/>
            <a:ext cx="3556999" cy="369332"/>
          </a:xfrm>
          <a:prstGeom prst="rect">
            <a:avLst/>
          </a:prstGeom>
          <a:noFill/>
        </p:spPr>
        <p:txBody>
          <a:bodyPr wrap="none" rtlCol="0">
            <a:spAutoFit/>
          </a:bodyPr>
          <a:lstStyle/>
          <a:p>
            <a:r>
              <a:rPr lang="en-US" sz="1800" dirty="0">
                <a:latin typeface="Chalkboard" panose="03050602040202020205" pitchFamily="66" charset="77"/>
              </a:rPr>
              <a:t>F. Abdalla et al. arXiv:2107.01635</a:t>
            </a:r>
          </a:p>
        </p:txBody>
      </p:sp>
      <p:pic>
        <p:nvPicPr>
          <p:cNvPr id="13" name="Picture 12">
            <a:extLst>
              <a:ext uri="{FF2B5EF4-FFF2-40B4-BE49-F238E27FC236}">
                <a16:creationId xmlns:a16="http://schemas.microsoft.com/office/drawing/2014/main" id="{6D78B990-A0E0-DB45-925D-C310851E1CE5}"/>
              </a:ext>
            </a:extLst>
          </p:cNvPr>
          <p:cNvPicPr>
            <a:picLocks noChangeAspect="1"/>
          </p:cNvPicPr>
          <p:nvPr/>
        </p:nvPicPr>
        <p:blipFill>
          <a:blip r:embed="rId4"/>
          <a:stretch>
            <a:fillRect/>
          </a:stretch>
        </p:blipFill>
        <p:spPr>
          <a:xfrm>
            <a:off x="367225" y="1359589"/>
            <a:ext cx="3847570" cy="4138821"/>
          </a:xfrm>
          <a:prstGeom prst="rect">
            <a:avLst/>
          </a:prstGeom>
        </p:spPr>
      </p:pic>
    </p:spTree>
    <p:extLst>
      <p:ext uri="{BB962C8B-B14F-4D97-AF65-F5344CB8AC3E}">
        <p14:creationId xmlns:p14="http://schemas.microsoft.com/office/powerpoint/2010/main" val="236116174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FD0678-2804-4541-AAEA-A148B27AC817}"/>
              </a:ext>
            </a:extLst>
          </p:cNvPr>
          <p:cNvSpPr>
            <a:spLocks noGrp="1"/>
          </p:cNvSpPr>
          <p:nvPr>
            <p:ph type="ftr" sz="quarter" idx="11"/>
          </p:nvPr>
        </p:nvSpPr>
        <p:spPr/>
        <p:txBody>
          <a:bodyPr/>
          <a:lstStyle/>
          <a:p>
            <a:r>
              <a:rPr lang="de-DE"/>
              <a:t>C. A. Wuensche (2021)</a:t>
            </a:r>
            <a:endParaRPr lang="en-US" dirty="0"/>
          </a:p>
        </p:txBody>
      </p:sp>
      <p:sp>
        <p:nvSpPr>
          <p:cNvPr id="5" name="Slide Number Placeholder 4">
            <a:extLst>
              <a:ext uri="{FF2B5EF4-FFF2-40B4-BE49-F238E27FC236}">
                <a16:creationId xmlns:a16="http://schemas.microsoft.com/office/drawing/2014/main" id="{551C6289-540F-1D4F-9B32-86CE83AC828A}"/>
              </a:ext>
            </a:extLst>
          </p:cNvPr>
          <p:cNvSpPr>
            <a:spLocks noGrp="1"/>
          </p:cNvSpPr>
          <p:nvPr>
            <p:ph type="sldNum" sz="quarter" idx="12"/>
          </p:nvPr>
        </p:nvSpPr>
        <p:spPr/>
        <p:txBody>
          <a:bodyPr/>
          <a:lstStyle/>
          <a:p>
            <a:fld id="{8332A60F-DC28-914F-B40A-A132A807CBD5}" type="slidenum">
              <a:rPr lang="en-US" smtClean="0"/>
              <a:pPr/>
              <a:t>22</a:t>
            </a:fld>
            <a:endParaRPr lang="en-US"/>
          </a:p>
        </p:txBody>
      </p:sp>
      <p:pic>
        <p:nvPicPr>
          <p:cNvPr id="2" name="Picture 1">
            <a:extLst>
              <a:ext uri="{FF2B5EF4-FFF2-40B4-BE49-F238E27FC236}">
                <a16:creationId xmlns:a16="http://schemas.microsoft.com/office/drawing/2014/main" id="{A11119BB-07C4-934F-B050-B6A89EE07F04}"/>
              </a:ext>
            </a:extLst>
          </p:cNvPr>
          <p:cNvPicPr>
            <a:picLocks noChangeAspect="1"/>
          </p:cNvPicPr>
          <p:nvPr/>
        </p:nvPicPr>
        <p:blipFill>
          <a:blip r:embed="rId2"/>
          <a:stretch>
            <a:fillRect/>
          </a:stretch>
        </p:blipFill>
        <p:spPr>
          <a:xfrm>
            <a:off x="68219" y="776849"/>
            <a:ext cx="6812676" cy="3684741"/>
          </a:xfrm>
          <a:prstGeom prst="rect">
            <a:avLst/>
          </a:prstGeom>
        </p:spPr>
      </p:pic>
      <p:sp>
        <p:nvSpPr>
          <p:cNvPr id="8" name="TextBox 7">
            <a:extLst>
              <a:ext uri="{FF2B5EF4-FFF2-40B4-BE49-F238E27FC236}">
                <a16:creationId xmlns:a16="http://schemas.microsoft.com/office/drawing/2014/main" id="{4B520D4F-87B1-0247-9AA8-630FF8623AB0}"/>
              </a:ext>
            </a:extLst>
          </p:cNvPr>
          <p:cNvSpPr txBox="1"/>
          <p:nvPr/>
        </p:nvSpPr>
        <p:spPr>
          <a:xfrm>
            <a:off x="715560" y="452718"/>
            <a:ext cx="3856440" cy="369332"/>
          </a:xfrm>
          <a:prstGeom prst="rect">
            <a:avLst/>
          </a:prstGeom>
          <a:noFill/>
        </p:spPr>
        <p:txBody>
          <a:bodyPr wrap="none" rtlCol="0">
            <a:spAutoFit/>
          </a:bodyPr>
          <a:lstStyle/>
          <a:p>
            <a:r>
              <a:rPr lang="en-US" sz="1800" dirty="0">
                <a:latin typeface="Chalkboard" panose="03050602040202020205" pitchFamily="66" charset="77"/>
              </a:rPr>
              <a:t>K. </a:t>
            </a:r>
            <a:r>
              <a:rPr lang="en-US" sz="1800" dirty="0" err="1">
                <a:latin typeface="Chalkboard" panose="03050602040202020205" pitchFamily="66" charset="77"/>
              </a:rPr>
              <a:t>Fornazier</a:t>
            </a:r>
            <a:r>
              <a:rPr lang="en-US" sz="1800" dirty="0">
                <a:latin typeface="Chalkboard" panose="03050602040202020205" pitchFamily="66" charset="77"/>
              </a:rPr>
              <a:t> et al. arXiv:2107.01637</a:t>
            </a:r>
          </a:p>
        </p:txBody>
      </p:sp>
      <p:pic>
        <p:nvPicPr>
          <p:cNvPr id="3" name="Picture 2">
            <a:extLst>
              <a:ext uri="{FF2B5EF4-FFF2-40B4-BE49-F238E27FC236}">
                <a16:creationId xmlns:a16="http://schemas.microsoft.com/office/drawing/2014/main" id="{85DDCA42-6765-374F-868F-05BA74F0C582}"/>
              </a:ext>
            </a:extLst>
          </p:cNvPr>
          <p:cNvPicPr>
            <a:picLocks noChangeAspect="1"/>
          </p:cNvPicPr>
          <p:nvPr/>
        </p:nvPicPr>
        <p:blipFill>
          <a:blip r:embed="rId3"/>
          <a:stretch>
            <a:fillRect/>
          </a:stretch>
        </p:blipFill>
        <p:spPr>
          <a:xfrm>
            <a:off x="5553364" y="3595527"/>
            <a:ext cx="3522417" cy="2933861"/>
          </a:xfrm>
          <a:prstGeom prst="rect">
            <a:avLst/>
          </a:prstGeom>
        </p:spPr>
      </p:pic>
    </p:spTree>
    <p:extLst>
      <p:ext uri="{BB962C8B-B14F-4D97-AF65-F5344CB8AC3E}">
        <p14:creationId xmlns:p14="http://schemas.microsoft.com/office/powerpoint/2010/main" val="110746303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C34CC-5DA8-2F40-B389-42E6583E8115}"/>
              </a:ext>
            </a:extLst>
          </p:cNvPr>
          <p:cNvSpPr>
            <a:spLocks noGrp="1"/>
          </p:cNvSpPr>
          <p:nvPr>
            <p:ph type="title"/>
          </p:nvPr>
        </p:nvSpPr>
        <p:spPr/>
        <p:txBody>
          <a:bodyPr/>
          <a:lstStyle/>
          <a:p>
            <a:r>
              <a:rPr lang="en-US" dirty="0"/>
              <a:t>Forthcoming papers</a:t>
            </a:r>
          </a:p>
        </p:txBody>
      </p:sp>
      <p:sp>
        <p:nvSpPr>
          <p:cNvPr id="6" name="Content Placeholder 5">
            <a:extLst>
              <a:ext uri="{FF2B5EF4-FFF2-40B4-BE49-F238E27FC236}">
                <a16:creationId xmlns:a16="http://schemas.microsoft.com/office/drawing/2014/main" id="{A4E6F68C-A13D-7A44-B28D-072B1792FA90}"/>
              </a:ext>
            </a:extLst>
          </p:cNvPr>
          <p:cNvSpPr>
            <a:spLocks noGrp="1"/>
          </p:cNvSpPr>
          <p:nvPr>
            <p:ph idx="1"/>
          </p:nvPr>
        </p:nvSpPr>
        <p:spPr>
          <a:xfrm>
            <a:off x="609600" y="1524000"/>
            <a:ext cx="8153400" cy="4724400"/>
          </a:xfrm>
        </p:spPr>
        <p:txBody>
          <a:bodyPr/>
          <a:lstStyle/>
          <a:p>
            <a:r>
              <a:rPr lang="en-US" b="1" dirty="0"/>
              <a:t>FRB data analysis (led by Marcelo </a:t>
            </a:r>
            <a:r>
              <a:rPr lang="en-US" b="1" dirty="0" err="1"/>
              <a:t>Novaes</a:t>
            </a:r>
            <a:r>
              <a:rPr lang="en-US" b="1" dirty="0"/>
              <a:t>)</a:t>
            </a:r>
          </a:p>
          <a:p>
            <a:r>
              <a:rPr lang="en-US" b="1" dirty="0"/>
              <a:t>Estimation of sensitivity to BAO signal (led by Camila </a:t>
            </a:r>
            <a:r>
              <a:rPr lang="en-US" b="1" dirty="0" err="1"/>
              <a:t>Novaes</a:t>
            </a:r>
            <a:r>
              <a:rPr lang="en-US" b="1" dirty="0"/>
              <a:t>)</a:t>
            </a:r>
          </a:p>
          <a:p>
            <a:r>
              <a:rPr lang="en-US" b="1" dirty="0"/>
              <a:t>Refining of foreground separation methods (led by Eduardo </a:t>
            </a:r>
            <a:r>
              <a:rPr lang="en-US" b="1" dirty="0" err="1"/>
              <a:t>Mericia</a:t>
            </a:r>
            <a:r>
              <a:rPr lang="en-US" b="1" dirty="0"/>
              <a:t>)</a:t>
            </a:r>
          </a:p>
          <a:p>
            <a:r>
              <a:rPr lang="en-US" b="1" dirty="0"/>
              <a:t>The BINGO receiver (led by Fred Vieira)</a:t>
            </a:r>
          </a:p>
          <a:p>
            <a:r>
              <a:rPr lang="en-US" b="1" dirty="0"/>
              <a:t>Cross-correlations with optical surveys</a:t>
            </a:r>
          </a:p>
          <a:p>
            <a:r>
              <a:rPr lang="en-US" b="1" dirty="0"/>
              <a:t>Other works in progress</a:t>
            </a:r>
          </a:p>
          <a:p>
            <a:endParaRPr lang="en-US" dirty="0"/>
          </a:p>
        </p:txBody>
      </p:sp>
      <p:sp>
        <p:nvSpPr>
          <p:cNvPr id="2" name="Footer Placeholder 1">
            <a:extLst>
              <a:ext uri="{FF2B5EF4-FFF2-40B4-BE49-F238E27FC236}">
                <a16:creationId xmlns:a16="http://schemas.microsoft.com/office/drawing/2014/main" id="{2EA38494-92C6-AE42-9EF1-5DF5C8DD8605}"/>
              </a:ext>
            </a:extLst>
          </p:cNvPr>
          <p:cNvSpPr>
            <a:spLocks noGrp="1"/>
          </p:cNvSpPr>
          <p:nvPr>
            <p:ph type="ftr" sz="quarter" idx="10"/>
          </p:nvPr>
        </p:nvSpPr>
        <p:spPr/>
        <p:txBody>
          <a:bodyPr/>
          <a:lstStyle/>
          <a:p>
            <a:r>
              <a:rPr lang="de-DE"/>
              <a:t>C. A. Wuensche (2021)</a:t>
            </a:r>
            <a:endParaRPr lang="en-US" dirty="0"/>
          </a:p>
        </p:txBody>
      </p:sp>
      <p:sp>
        <p:nvSpPr>
          <p:cNvPr id="3" name="Slide Number Placeholder 2">
            <a:extLst>
              <a:ext uri="{FF2B5EF4-FFF2-40B4-BE49-F238E27FC236}">
                <a16:creationId xmlns:a16="http://schemas.microsoft.com/office/drawing/2014/main" id="{6FCF8E7F-A24F-AB45-9224-61C569CCD98E}"/>
              </a:ext>
            </a:extLst>
          </p:cNvPr>
          <p:cNvSpPr>
            <a:spLocks noGrp="1"/>
          </p:cNvSpPr>
          <p:nvPr>
            <p:ph type="sldNum" sz="quarter" idx="11"/>
          </p:nvPr>
        </p:nvSpPr>
        <p:spPr/>
        <p:txBody>
          <a:bodyPr/>
          <a:lstStyle/>
          <a:p>
            <a:fld id="{8332A60F-DC28-914F-B40A-A132A807CBD5}" type="slidenum">
              <a:rPr lang="en-US" smtClean="0"/>
              <a:pPr/>
              <a:t>23</a:t>
            </a:fld>
            <a:endParaRPr lang="en-US"/>
          </a:p>
        </p:txBody>
      </p:sp>
    </p:spTree>
    <p:extLst>
      <p:ext uri="{BB962C8B-B14F-4D97-AF65-F5344CB8AC3E}">
        <p14:creationId xmlns:p14="http://schemas.microsoft.com/office/powerpoint/2010/main" val="117028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00967" y="2529463"/>
            <a:ext cx="5260174" cy="1323439"/>
          </a:xfrm>
          <a:prstGeom prst="rect">
            <a:avLst/>
          </a:prstGeom>
          <a:noFill/>
        </p:spPr>
        <p:txBody>
          <a:bodyPr wrap="none" rtlCol="0">
            <a:spAutoFit/>
          </a:bodyPr>
          <a:lstStyle/>
          <a:p>
            <a:r>
              <a:rPr lang="en-US" sz="8000" dirty="0"/>
              <a:t>Thank you!</a:t>
            </a:r>
          </a:p>
        </p:txBody>
      </p:sp>
      <p:sp>
        <p:nvSpPr>
          <p:cNvPr id="4" name="TextBox 3"/>
          <p:cNvSpPr txBox="1"/>
          <p:nvPr/>
        </p:nvSpPr>
        <p:spPr>
          <a:xfrm>
            <a:off x="1156161" y="5377642"/>
            <a:ext cx="6831678" cy="523220"/>
          </a:xfrm>
          <a:prstGeom prst="rect">
            <a:avLst/>
          </a:prstGeom>
          <a:noFill/>
        </p:spPr>
        <p:txBody>
          <a:bodyPr wrap="none" rtlCol="0">
            <a:spAutoFit/>
          </a:bodyPr>
          <a:lstStyle/>
          <a:p>
            <a:r>
              <a:rPr lang="en-US" sz="2800" dirty="0">
                <a:solidFill>
                  <a:schemeClr val="bg2">
                    <a:lumMod val="60000"/>
                    <a:lumOff val="40000"/>
                  </a:schemeClr>
                </a:solidFill>
              </a:rPr>
              <a:t>Visit us at </a:t>
            </a:r>
            <a:r>
              <a:rPr lang="en-US" sz="2800" dirty="0">
                <a:solidFill>
                  <a:schemeClr val="bg2">
                    <a:lumMod val="60000"/>
                    <a:lumOff val="40000"/>
                  </a:schemeClr>
                </a:solidFill>
                <a:hlinkClick r:id="rId2"/>
              </a:rPr>
              <a:t>http://www.bingotelescope.org</a:t>
            </a:r>
            <a:r>
              <a:rPr lang="en-US" sz="2800" dirty="0">
                <a:solidFill>
                  <a:schemeClr val="bg2">
                    <a:lumMod val="60000"/>
                    <a:lumOff val="40000"/>
                  </a:schemeClr>
                </a:solidFill>
              </a:rPr>
              <a:t>  </a:t>
            </a:r>
          </a:p>
        </p:txBody>
      </p:sp>
      <p:sp>
        <p:nvSpPr>
          <p:cNvPr id="5" name="Footer Placeholder 4"/>
          <p:cNvSpPr>
            <a:spLocks noGrp="1"/>
          </p:cNvSpPr>
          <p:nvPr>
            <p:ph type="ftr" sz="quarter" idx="11"/>
          </p:nvPr>
        </p:nvSpPr>
        <p:spPr/>
        <p:txBody>
          <a:bodyPr/>
          <a:lstStyle/>
          <a:p>
            <a:r>
              <a:rPr lang="de-DE"/>
              <a:t>C. A. Wuensche (2021)</a:t>
            </a:r>
            <a:endParaRPr lang="en-US" dirty="0"/>
          </a:p>
        </p:txBody>
      </p:sp>
      <p:sp>
        <p:nvSpPr>
          <p:cNvPr id="3" name="Slide Number Placeholder 2"/>
          <p:cNvSpPr>
            <a:spLocks noGrp="1"/>
          </p:cNvSpPr>
          <p:nvPr>
            <p:ph type="sldNum" sz="quarter" idx="12"/>
          </p:nvPr>
        </p:nvSpPr>
        <p:spPr>
          <a:xfrm>
            <a:off x="8371209" y="6417233"/>
            <a:ext cx="716632" cy="374521"/>
          </a:xfrm>
        </p:spPr>
        <p:txBody>
          <a:bodyPr/>
          <a:lstStyle/>
          <a:p>
            <a:fld id="{DDD7C5CD-8F95-6441-BBF0-15F833C0AD9D}" type="slidenum">
              <a:rPr lang="en-US" smtClean="0"/>
              <a:pPr/>
              <a:t>24</a:t>
            </a:fld>
            <a:endParaRPr lang="en-US"/>
          </a:p>
        </p:txBody>
      </p:sp>
    </p:spTree>
    <p:extLst>
      <p:ext uri="{BB962C8B-B14F-4D97-AF65-F5344CB8AC3E}">
        <p14:creationId xmlns:p14="http://schemas.microsoft.com/office/powerpoint/2010/main" val="78351518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34B871-2EAA-F641-AF14-81E68255457E}"/>
              </a:ext>
            </a:extLst>
          </p:cNvPr>
          <p:cNvSpPr>
            <a:spLocks noGrp="1"/>
          </p:cNvSpPr>
          <p:nvPr>
            <p:ph type="ftr" sz="quarter" idx="11"/>
          </p:nvPr>
        </p:nvSpPr>
        <p:spPr/>
        <p:txBody>
          <a:bodyPr/>
          <a:lstStyle/>
          <a:p>
            <a:r>
              <a:rPr lang="de-DE"/>
              <a:t>C. A. Wuensche (2021)</a:t>
            </a:r>
            <a:endParaRPr lang="en-US" dirty="0"/>
          </a:p>
        </p:txBody>
      </p:sp>
      <p:sp>
        <p:nvSpPr>
          <p:cNvPr id="3" name="Slide Number Placeholder 2">
            <a:extLst>
              <a:ext uri="{FF2B5EF4-FFF2-40B4-BE49-F238E27FC236}">
                <a16:creationId xmlns:a16="http://schemas.microsoft.com/office/drawing/2014/main" id="{38BFC69D-684D-5048-ADD0-F06B326695DB}"/>
              </a:ext>
            </a:extLst>
          </p:cNvPr>
          <p:cNvSpPr>
            <a:spLocks noGrp="1"/>
          </p:cNvSpPr>
          <p:nvPr>
            <p:ph type="sldNum" sz="quarter" idx="12"/>
          </p:nvPr>
        </p:nvSpPr>
        <p:spPr/>
        <p:txBody>
          <a:bodyPr/>
          <a:lstStyle/>
          <a:p>
            <a:fld id="{8332A60F-DC28-914F-B40A-A132A807CBD5}" type="slidenum">
              <a:rPr lang="en-US" smtClean="0"/>
              <a:pPr/>
              <a:t>25</a:t>
            </a:fld>
            <a:endParaRPr lang="en-US"/>
          </a:p>
        </p:txBody>
      </p:sp>
      <p:sp>
        <p:nvSpPr>
          <p:cNvPr id="4" name="Title 3">
            <a:extLst>
              <a:ext uri="{FF2B5EF4-FFF2-40B4-BE49-F238E27FC236}">
                <a16:creationId xmlns:a16="http://schemas.microsoft.com/office/drawing/2014/main" id="{269FF3EB-E39A-114F-BC26-B59476368E8D}"/>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38007781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22D854-DB34-CB43-9FB5-99A32C69E0E3}"/>
              </a:ext>
            </a:extLst>
          </p:cNvPr>
          <p:cNvSpPr>
            <a:spLocks noGrp="1"/>
          </p:cNvSpPr>
          <p:nvPr>
            <p:ph type="sldNum" sz="quarter" idx="11"/>
          </p:nvPr>
        </p:nvSpPr>
        <p:spPr/>
        <p:txBody>
          <a:bodyPr/>
          <a:lstStyle/>
          <a:p>
            <a:fld id="{8332A60F-DC28-914F-B40A-A132A807CBD5}" type="slidenum">
              <a:rPr lang="en-US" smtClean="0"/>
              <a:pPr/>
              <a:t>26</a:t>
            </a:fld>
            <a:endParaRPr lang="en-US"/>
          </a:p>
        </p:txBody>
      </p:sp>
      <p:sp>
        <p:nvSpPr>
          <p:cNvPr id="8" name="Title 7">
            <a:extLst>
              <a:ext uri="{FF2B5EF4-FFF2-40B4-BE49-F238E27FC236}">
                <a16:creationId xmlns:a16="http://schemas.microsoft.com/office/drawing/2014/main" id="{4BF90E44-C488-644B-8A5E-1EB9B7AC0C9A}"/>
              </a:ext>
            </a:extLst>
          </p:cNvPr>
          <p:cNvSpPr>
            <a:spLocks noGrp="1"/>
          </p:cNvSpPr>
          <p:nvPr>
            <p:ph type="title"/>
          </p:nvPr>
        </p:nvSpPr>
        <p:spPr/>
        <p:txBody>
          <a:bodyPr/>
          <a:lstStyle/>
          <a:p>
            <a:r>
              <a:rPr lang="en-US" dirty="0"/>
              <a:t>The BINGO location</a:t>
            </a:r>
          </a:p>
        </p:txBody>
      </p:sp>
      <p:sp>
        <p:nvSpPr>
          <p:cNvPr id="2" name="Footer Placeholder 1">
            <a:extLst>
              <a:ext uri="{FF2B5EF4-FFF2-40B4-BE49-F238E27FC236}">
                <a16:creationId xmlns:a16="http://schemas.microsoft.com/office/drawing/2014/main" id="{4717BCFC-F82B-B640-AC01-2077C005DD3F}"/>
              </a:ext>
            </a:extLst>
          </p:cNvPr>
          <p:cNvSpPr>
            <a:spLocks noGrp="1"/>
          </p:cNvSpPr>
          <p:nvPr>
            <p:ph type="ftr" sz="quarter" idx="10"/>
          </p:nvPr>
        </p:nvSpPr>
        <p:spPr/>
        <p:txBody>
          <a:bodyPr/>
          <a:lstStyle/>
          <a:p>
            <a:r>
              <a:rPr lang="de-DE"/>
              <a:t>C. A. Wuensche (2021)</a:t>
            </a:r>
            <a:endParaRPr lang="en-US" dirty="0"/>
          </a:p>
        </p:txBody>
      </p:sp>
      <p:pic>
        <p:nvPicPr>
          <p:cNvPr id="6" name="Picture 5" descr="Diagram&#10;&#10;Description automatically generated">
            <a:extLst>
              <a:ext uri="{FF2B5EF4-FFF2-40B4-BE49-F238E27FC236}">
                <a16:creationId xmlns:a16="http://schemas.microsoft.com/office/drawing/2014/main" id="{877A2A4B-C434-7244-A7C0-ACFD71808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51" y="1469913"/>
            <a:ext cx="8538298" cy="4269149"/>
          </a:xfrm>
          <a:prstGeom prst="rect">
            <a:avLst/>
          </a:prstGeom>
        </p:spPr>
      </p:pic>
      <p:sp>
        <p:nvSpPr>
          <p:cNvPr id="7" name="TextBox 6">
            <a:extLst>
              <a:ext uri="{FF2B5EF4-FFF2-40B4-BE49-F238E27FC236}">
                <a16:creationId xmlns:a16="http://schemas.microsoft.com/office/drawing/2014/main" id="{4C425802-3CB9-6444-B24D-E0AEC3DB6099}"/>
              </a:ext>
            </a:extLst>
          </p:cNvPr>
          <p:cNvSpPr txBox="1"/>
          <p:nvPr/>
        </p:nvSpPr>
        <p:spPr>
          <a:xfrm>
            <a:off x="6284988" y="1921565"/>
            <a:ext cx="1249060" cy="307777"/>
          </a:xfrm>
          <a:prstGeom prst="rect">
            <a:avLst/>
          </a:prstGeom>
          <a:noFill/>
        </p:spPr>
        <p:txBody>
          <a:bodyPr wrap="none" rtlCol="0">
            <a:spAutoFit/>
          </a:bodyPr>
          <a:lstStyle/>
          <a:p>
            <a:r>
              <a:rPr lang="en-US" dirty="0" err="1"/>
              <a:t>Paraíba</a:t>
            </a:r>
            <a:r>
              <a:rPr lang="en-US" dirty="0"/>
              <a:t> state</a:t>
            </a:r>
          </a:p>
        </p:txBody>
      </p:sp>
    </p:spTree>
    <p:extLst>
      <p:ext uri="{BB962C8B-B14F-4D97-AF65-F5344CB8AC3E}">
        <p14:creationId xmlns:p14="http://schemas.microsoft.com/office/powerpoint/2010/main" val="1747554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24" t="5632" r="885" b="5701"/>
          <a:stretch/>
        </p:blipFill>
        <p:spPr>
          <a:xfrm>
            <a:off x="621457" y="930869"/>
            <a:ext cx="7982161" cy="5419518"/>
          </a:xfrm>
          <a:prstGeom prst="rect">
            <a:avLst/>
          </a:prstGeom>
        </p:spPr>
      </p:pic>
      <p:sp>
        <p:nvSpPr>
          <p:cNvPr id="5" name="TextBox 4"/>
          <p:cNvSpPr txBox="1"/>
          <p:nvPr/>
        </p:nvSpPr>
        <p:spPr>
          <a:xfrm>
            <a:off x="706801" y="453815"/>
            <a:ext cx="5536709" cy="1569660"/>
          </a:xfrm>
          <a:prstGeom prst="rect">
            <a:avLst/>
          </a:prstGeom>
          <a:noFill/>
        </p:spPr>
        <p:txBody>
          <a:bodyPr wrap="none" rtlCol="0">
            <a:spAutoFit/>
          </a:bodyPr>
          <a:lstStyle/>
          <a:p>
            <a:r>
              <a:rPr lang="en-US" sz="2400" dirty="0"/>
              <a:t>Serra da Catarina, Vale do </a:t>
            </a:r>
            <a:r>
              <a:rPr lang="en-US" sz="2400" dirty="0" err="1"/>
              <a:t>Piancó</a:t>
            </a:r>
            <a:r>
              <a:rPr lang="en-US" sz="2400" dirty="0"/>
              <a:t> (PB)</a:t>
            </a:r>
          </a:p>
          <a:p>
            <a:pPr fontAlgn="b"/>
            <a:endParaRPr lang="en-US" sz="2400" dirty="0"/>
          </a:p>
          <a:p>
            <a:pPr fontAlgn="b"/>
            <a:r>
              <a:rPr lang="en-US" sz="2400" b="1" dirty="0"/>
              <a:t>7° 2' 27,6" S</a:t>
            </a:r>
            <a:r>
              <a:rPr lang="en-BR" sz="2400" b="1" dirty="0"/>
              <a:t>; </a:t>
            </a:r>
            <a:r>
              <a:rPr lang="en-US" sz="2400" b="1" dirty="0"/>
              <a:t>38° 16' 4.8" W</a:t>
            </a:r>
            <a:endParaRPr lang="en-BR" sz="2400" b="1" dirty="0"/>
          </a:p>
          <a:p>
            <a:endParaRPr lang="en-US" sz="2400" dirty="0"/>
          </a:p>
        </p:txBody>
      </p:sp>
      <p:sp>
        <p:nvSpPr>
          <p:cNvPr id="6" name="TextBox 5"/>
          <p:cNvSpPr txBox="1"/>
          <p:nvPr/>
        </p:nvSpPr>
        <p:spPr>
          <a:xfrm>
            <a:off x="6597263" y="6386099"/>
            <a:ext cx="1362259" cy="307777"/>
          </a:xfrm>
          <a:prstGeom prst="rect">
            <a:avLst/>
          </a:prstGeom>
          <a:noFill/>
        </p:spPr>
        <p:txBody>
          <a:bodyPr wrap="none" rtlCol="0">
            <a:spAutoFit/>
          </a:bodyPr>
          <a:lstStyle/>
          <a:p>
            <a:r>
              <a:rPr lang="en-US" dirty="0"/>
              <a:t>Photo: M. Peel</a:t>
            </a:r>
          </a:p>
        </p:txBody>
      </p:sp>
      <p:sp>
        <p:nvSpPr>
          <p:cNvPr id="7" name="Footer Placeholder 6"/>
          <p:cNvSpPr>
            <a:spLocks noGrp="1"/>
          </p:cNvSpPr>
          <p:nvPr>
            <p:ph type="ftr" sz="quarter" idx="11"/>
          </p:nvPr>
        </p:nvSpPr>
        <p:spPr/>
        <p:txBody>
          <a:bodyPr/>
          <a:lstStyle/>
          <a:p>
            <a:r>
              <a:rPr lang="de-DE"/>
              <a:t>C. A. Wuensche (2021)</a:t>
            </a:r>
            <a:endParaRPr lang="en-US" dirty="0"/>
          </a:p>
        </p:txBody>
      </p:sp>
      <p:sp>
        <p:nvSpPr>
          <p:cNvPr id="4" name="Slide Number Placeholder 3"/>
          <p:cNvSpPr>
            <a:spLocks noGrp="1"/>
          </p:cNvSpPr>
          <p:nvPr>
            <p:ph type="sldNum" sz="quarter" idx="12"/>
          </p:nvPr>
        </p:nvSpPr>
        <p:spPr/>
        <p:txBody>
          <a:bodyPr/>
          <a:lstStyle/>
          <a:p>
            <a:fld id="{DDD7C5CD-8F95-6441-BBF0-15F833C0AD9D}" type="slidenum">
              <a:rPr lang="en-US" smtClean="0"/>
              <a:pPr/>
              <a:t>27</a:t>
            </a:fld>
            <a:endParaRPr lang="en-US"/>
          </a:p>
        </p:txBody>
      </p:sp>
    </p:spTree>
    <p:extLst>
      <p:ext uri="{BB962C8B-B14F-4D97-AF65-F5344CB8AC3E}">
        <p14:creationId xmlns:p14="http://schemas.microsoft.com/office/powerpoint/2010/main" val="151113572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1AB20C-9389-3448-9B16-9531FB98E037}"/>
              </a:ext>
            </a:extLst>
          </p:cNvPr>
          <p:cNvSpPr>
            <a:spLocks noGrp="1"/>
          </p:cNvSpPr>
          <p:nvPr>
            <p:ph type="sldNum" sz="quarter" idx="12"/>
          </p:nvPr>
        </p:nvSpPr>
        <p:spPr/>
        <p:txBody>
          <a:bodyPr/>
          <a:lstStyle/>
          <a:p>
            <a:fld id="{8332A60F-DC28-914F-B40A-A132A807CBD5}" type="slidenum">
              <a:rPr lang="en-US" smtClean="0"/>
              <a:pPr/>
              <a:t>28</a:t>
            </a:fld>
            <a:endParaRPr lang="en-US"/>
          </a:p>
        </p:txBody>
      </p:sp>
      <p:sp>
        <p:nvSpPr>
          <p:cNvPr id="4" name="Footer Placeholder 3">
            <a:extLst>
              <a:ext uri="{FF2B5EF4-FFF2-40B4-BE49-F238E27FC236}">
                <a16:creationId xmlns:a16="http://schemas.microsoft.com/office/drawing/2014/main" id="{959C79A0-E18E-1A45-B1CA-A1CE2E0FFFAB}"/>
              </a:ext>
            </a:extLst>
          </p:cNvPr>
          <p:cNvSpPr>
            <a:spLocks noGrp="1"/>
          </p:cNvSpPr>
          <p:nvPr>
            <p:ph type="ftr" sz="quarter" idx="10"/>
          </p:nvPr>
        </p:nvSpPr>
        <p:spPr/>
        <p:txBody>
          <a:bodyPr/>
          <a:lstStyle/>
          <a:p>
            <a:r>
              <a:rPr lang="de-DE"/>
              <a:t>C. A. Wuensche (2021)</a:t>
            </a:r>
            <a:endParaRPr lang="en-US" dirty="0"/>
          </a:p>
        </p:txBody>
      </p:sp>
      <p:sp>
        <p:nvSpPr>
          <p:cNvPr id="2" name="TextBox 1">
            <a:extLst>
              <a:ext uri="{FF2B5EF4-FFF2-40B4-BE49-F238E27FC236}">
                <a16:creationId xmlns:a16="http://schemas.microsoft.com/office/drawing/2014/main" id="{9BD93838-F63C-D041-B19D-3815C87C21BA}"/>
              </a:ext>
            </a:extLst>
          </p:cNvPr>
          <p:cNvSpPr txBox="1"/>
          <p:nvPr/>
        </p:nvSpPr>
        <p:spPr>
          <a:xfrm>
            <a:off x="1314994" y="1166191"/>
            <a:ext cx="2422458" cy="307777"/>
          </a:xfrm>
          <a:prstGeom prst="rect">
            <a:avLst/>
          </a:prstGeom>
          <a:noFill/>
        </p:spPr>
        <p:txBody>
          <a:bodyPr wrap="none" rtlCol="0">
            <a:spAutoFit/>
          </a:bodyPr>
          <a:lstStyle/>
          <a:p>
            <a:r>
              <a:rPr lang="en-US" dirty="0"/>
              <a:t>Status as of March 01, 2021</a:t>
            </a:r>
          </a:p>
        </p:txBody>
      </p:sp>
    </p:spTree>
    <p:extLst>
      <p:ext uri="{BB962C8B-B14F-4D97-AF65-F5344CB8AC3E}">
        <p14:creationId xmlns:p14="http://schemas.microsoft.com/office/powerpoint/2010/main" val="2578381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1724C-B407-5B43-BFBF-2CA0DCB63D90}"/>
              </a:ext>
            </a:extLst>
          </p:cNvPr>
          <p:cNvSpPr>
            <a:spLocks noGrp="1"/>
          </p:cNvSpPr>
          <p:nvPr>
            <p:ph type="title"/>
          </p:nvPr>
        </p:nvSpPr>
        <p:spPr>
          <a:xfrm>
            <a:off x="685800" y="381000"/>
            <a:ext cx="8153400" cy="762000"/>
          </a:xfrm>
        </p:spPr>
        <p:txBody>
          <a:bodyPr wrap="square" anchor="ctr">
            <a:normAutofit/>
          </a:bodyPr>
          <a:lstStyle/>
          <a:p>
            <a:r>
              <a:rPr lang="pt-BR" dirty="0" err="1"/>
              <a:t>Artistic</a:t>
            </a:r>
            <a:r>
              <a:rPr lang="pt-BR" dirty="0"/>
              <a:t> </a:t>
            </a:r>
            <a:r>
              <a:rPr lang="pt-BR" dirty="0" err="1"/>
              <a:t>view</a:t>
            </a:r>
            <a:r>
              <a:rPr lang="pt-BR" dirty="0"/>
              <a:t> – May 2021</a:t>
            </a:r>
          </a:p>
        </p:txBody>
      </p:sp>
      <p:sp>
        <p:nvSpPr>
          <p:cNvPr id="2" name="Footer Placeholder 1">
            <a:extLst>
              <a:ext uri="{FF2B5EF4-FFF2-40B4-BE49-F238E27FC236}">
                <a16:creationId xmlns:a16="http://schemas.microsoft.com/office/drawing/2014/main" id="{6A6DE12D-46AD-8249-91DB-EA3E1DDB56ED}"/>
              </a:ext>
            </a:extLst>
          </p:cNvPr>
          <p:cNvSpPr>
            <a:spLocks noGrp="1"/>
          </p:cNvSpPr>
          <p:nvPr>
            <p:ph type="ftr" sz="quarter" idx="10"/>
          </p:nvPr>
        </p:nvSpPr>
        <p:spPr>
          <a:xfrm>
            <a:off x="3270354" y="6579357"/>
            <a:ext cx="3120652" cy="219354"/>
          </a:xfrm>
        </p:spPr>
        <p:txBody>
          <a:bodyPr>
            <a:normAutofit/>
          </a:bodyPr>
          <a:lstStyle/>
          <a:p>
            <a:pPr>
              <a:lnSpc>
                <a:spcPct val="90000"/>
              </a:lnSpc>
              <a:spcAft>
                <a:spcPts val="600"/>
              </a:spcAft>
            </a:pPr>
            <a:r>
              <a:rPr lang="de-DE" sz="900"/>
              <a:t>C. A. Wuensche (2021)</a:t>
            </a:r>
            <a:endParaRPr lang="en-US" sz="900"/>
          </a:p>
        </p:txBody>
      </p:sp>
      <p:sp>
        <p:nvSpPr>
          <p:cNvPr id="3" name="Slide Number Placeholder 2">
            <a:extLst>
              <a:ext uri="{FF2B5EF4-FFF2-40B4-BE49-F238E27FC236}">
                <a16:creationId xmlns:a16="http://schemas.microsoft.com/office/drawing/2014/main" id="{85D84435-0DBF-EC44-91A9-4C39CF1026EC}"/>
              </a:ext>
            </a:extLst>
          </p:cNvPr>
          <p:cNvSpPr>
            <a:spLocks noGrp="1"/>
          </p:cNvSpPr>
          <p:nvPr>
            <p:ph type="sldNum" sz="quarter" idx="11"/>
          </p:nvPr>
        </p:nvSpPr>
        <p:spPr>
          <a:xfrm>
            <a:off x="8538298" y="6350387"/>
            <a:ext cx="605701" cy="507613"/>
          </a:xfrm>
        </p:spPr>
        <p:txBody>
          <a:bodyPr anchor="ctr">
            <a:normAutofit/>
          </a:bodyPr>
          <a:lstStyle/>
          <a:p>
            <a:pPr>
              <a:spcAft>
                <a:spcPts val="600"/>
              </a:spcAft>
            </a:pPr>
            <a:fld id="{8332A60F-DC28-914F-B40A-A132A807CBD5}" type="slidenum">
              <a:rPr lang="en-US" smtClean="0"/>
              <a:pPr>
                <a:spcAft>
                  <a:spcPts val="600"/>
                </a:spcAft>
              </a:pPr>
              <a:t>29</a:t>
            </a:fld>
            <a:endParaRPr lang="en-US"/>
          </a:p>
        </p:txBody>
      </p:sp>
      <p:pic>
        <p:nvPicPr>
          <p:cNvPr id="7" name="Picture 6" descr="A picture containing outdoor, sky, grass, sunset&#10;&#10;Description automatically generated">
            <a:extLst>
              <a:ext uri="{FF2B5EF4-FFF2-40B4-BE49-F238E27FC236}">
                <a16:creationId xmlns:a16="http://schemas.microsoft.com/office/drawing/2014/main" id="{FDE60389-6D16-8648-9873-8032AB004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97" y="1143000"/>
            <a:ext cx="5206902" cy="2928883"/>
          </a:xfrm>
          <a:prstGeom prst="rect">
            <a:avLst/>
          </a:prstGeom>
        </p:spPr>
      </p:pic>
      <p:pic>
        <p:nvPicPr>
          <p:cNvPr id="10" name="Picture 9" descr="A picture containing mountain, outdoor, sky, grass&#10;&#10;Description automatically generated">
            <a:extLst>
              <a:ext uri="{FF2B5EF4-FFF2-40B4-BE49-F238E27FC236}">
                <a16:creationId xmlns:a16="http://schemas.microsoft.com/office/drawing/2014/main" id="{7AD8E8A2-3D54-1B4E-BAFD-B9C3ACCEE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79" y="4121852"/>
            <a:ext cx="5740738" cy="2407536"/>
          </a:xfrm>
          <a:prstGeom prst="rect">
            <a:avLst/>
          </a:prstGeom>
        </p:spPr>
      </p:pic>
    </p:spTree>
    <p:extLst>
      <p:ext uri="{BB962C8B-B14F-4D97-AF65-F5344CB8AC3E}">
        <p14:creationId xmlns:p14="http://schemas.microsoft.com/office/powerpoint/2010/main" val="4261749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7423" y="998648"/>
            <a:ext cx="8153400" cy="4956254"/>
          </a:xfrm>
        </p:spPr>
        <p:txBody>
          <a:bodyPr/>
          <a:lstStyle/>
          <a:p>
            <a:pPr algn="ctr"/>
            <a:r>
              <a:rPr lang="en-US" sz="7200" dirty="0"/>
              <a:t>The BINGO Telescope</a:t>
            </a:r>
            <a:br>
              <a:rPr lang="en-US" sz="7200" dirty="0"/>
            </a:br>
            <a:br>
              <a:rPr lang="en-US" sz="7200" dirty="0"/>
            </a:br>
            <a:r>
              <a:rPr lang="en-US" sz="4800" dirty="0">
                <a:solidFill>
                  <a:srgbClr val="FF0000"/>
                </a:solidFill>
              </a:rPr>
              <a:t>B</a:t>
            </a:r>
            <a:r>
              <a:rPr lang="en-US" sz="4800" dirty="0"/>
              <a:t>AOs from </a:t>
            </a:r>
            <a:r>
              <a:rPr lang="en-US" sz="4800" dirty="0">
                <a:solidFill>
                  <a:srgbClr val="FF0000"/>
                </a:solidFill>
              </a:rPr>
              <a:t>I</a:t>
            </a:r>
            <a:r>
              <a:rPr lang="en-US" sz="4800" dirty="0"/>
              <a:t>ntegrated </a:t>
            </a:r>
            <a:r>
              <a:rPr lang="en-US" sz="4800" dirty="0">
                <a:solidFill>
                  <a:srgbClr val="FF0000"/>
                </a:solidFill>
              </a:rPr>
              <a:t>N</a:t>
            </a:r>
            <a:r>
              <a:rPr lang="en-US" sz="4800" dirty="0"/>
              <a:t>eutral </a:t>
            </a:r>
            <a:r>
              <a:rPr lang="en-US" sz="4800" dirty="0">
                <a:solidFill>
                  <a:srgbClr val="FF0000"/>
                </a:solidFill>
              </a:rPr>
              <a:t>G</a:t>
            </a:r>
            <a:r>
              <a:rPr lang="en-US" sz="4800" dirty="0"/>
              <a:t>as </a:t>
            </a:r>
            <a:r>
              <a:rPr lang="en-US" sz="4800" dirty="0">
                <a:solidFill>
                  <a:srgbClr val="FF0000"/>
                </a:solidFill>
              </a:rPr>
              <a:t>O</a:t>
            </a:r>
            <a:r>
              <a:rPr lang="en-US" sz="4800" dirty="0"/>
              <a:t>bservations </a:t>
            </a:r>
          </a:p>
        </p:txBody>
      </p:sp>
      <p:sp>
        <p:nvSpPr>
          <p:cNvPr id="4" name="Footer Placeholder 3"/>
          <p:cNvSpPr>
            <a:spLocks noGrp="1"/>
          </p:cNvSpPr>
          <p:nvPr>
            <p:ph type="ftr" sz="quarter" idx="10"/>
          </p:nvPr>
        </p:nvSpPr>
        <p:spPr/>
        <p:txBody>
          <a:bodyPr/>
          <a:lstStyle/>
          <a:p>
            <a:r>
              <a:rPr lang="de-DE"/>
              <a:t>C. A. Wuensche (2021)</a:t>
            </a:r>
            <a:endParaRPr lang="en-US" dirty="0"/>
          </a:p>
        </p:txBody>
      </p:sp>
      <p:sp>
        <p:nvSpPr>
          <p:cNvPr id="3" name="Slide Number Placeholder 2"/>
          <p:cNvSpPr>
            <a:spLocks noGrp="1"/>
          </p:cNvSpPr>
          <p:nvPr>
            <p:ph type="sldNum" sz="quarter" idx="11"/>
          </p:nvPr>
        </p:nvSpPr>
        <p:spPr/>
        <p:txBody>
          <a:bodyPr/>
          <a:lstStyle/>
          <a:p>
            <a:fld id="{8332A60F-DC28-914F-B40A-A132A807CBD5}" type="slidenum">
              <a:rPr lang="en-US" smtClean="0"/>
              <a:pPr/>
              <a:t>3</a:t>
            </a:fld>
            <a:endParaRPr lang="en-US"/>
          </a:p>
        </p:txBody>
      </p:sp>
    </p:spTree>
    <p:extLst>
      <p:ext uri="{BB962C8B-B14F-4D97-AF65-F5344CB8AC3E}">
        <p14:creationId xmlns:p14="http://schemas.microsoft.com/office/powerpoint/2010/main" val="680884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0160F2-B30E-EC40-9ECF-BBD08F90A231}"/>
              </a:ext>
            </a:extLst>
          </p:cNvPr>
          <p:cNvSpPr>
            <a:spLocks noGrp="1"/>
          </p:cNvSpPr>
          <p:nvPr>
            <p:ph type="sldNum" sz="quarter" idx="11"/>
          </p:nvPr>
        </p:nvSpPr>
        <p:spPr/>
        <p:txBody>
          <a:bodyPr/>
          <a:lstStyle/>
          <a:p>
            <a:fld id="{8332A60F-DC28-914F-B40A-A132A807CBD5}" type="slidenum">
              <a:rPr lang="en-US" smtClean="0"/>
              <a:pPr/>
              <a:t>30</a:t>
            </a:fld>
            <a:endParaRPr lang="en-US"/>
          </a:p>
        </p:txBody>
      </p:sp>
      <p:sp>
        <p:nvSpPr>
          <p:cNvPr id="6" name="Title 5">
            <a:extLst>
              <a:ext uri="{FF2B5EF4-FFF2-40B4-BE49-F238E27FC236}">
                <a16:creationId xmlns:a16="http://schemas.microsoft.com/office/drawing/2014/main" id="{331DC950-BC3A-1145-91D2-620135A2A1D5}"/>
              </a:ext>
            </a:extLst>
          </p:cNvPr>
          <p:cNvSpPr>
            <a:spLocks noGrp="1"/>
          </p:cNvSpPr>
          <p:nvPr>
            <p:ph type="title"/>
          </p:nvPr>
        </p:nvSpPr>
        <p:spPr>
          <a:xfrm>
            <a:off x="735319" y="2371142"/>
            <a:ext cx="8153400" cy="2115716"/>
          </a:xfrm>
        </p:spPr>
        <p:txBody>
          <a:bodyPr/>
          <a:lstStyle/>
          <a:p>
            <a:pPr algn="ctr"/>
            <a:r>
              <a:rPr lang="en-BR" sz="6600" dirty="0">
                <a:latin typeface="Calibri" panose="020F0502020204030204" pitchFamily="34" charset="0"/>
                <a:cs typeface="Calibri" panose="020F0502020204030204" pitchFamily="34" charset="0"/>
              </a:rPr>
              <a:t>The BINGO subsystems</a:t>
            </a:r>
          </a:p>
        </p:txBody>
      </p:sp>
      <p:sp>
        <p:nvSpPr>
          <p:cNvPr id="4" name="Footer Placeholder 3">
            <a:extLst>
              <a:ext uri="{FF2B5EF4-FFF2-40B4-BE49-F238E27FC236}">
                <a16:creationId xmlns:a16="http://schemas.microsoft.com/office/drawing/2014/main" id="{31B4251C-CCBB-6042-8E5E-3DB8CCB21B0F}"/>
              </a:ext>
            </a:extLst>
          </p:cNvPr>
          <p:cNvSpPr>
            <a:spLocks noGrp="1"/>
          </p:cNvSpPr>
          <p:nvPr>
            <p:ph type="ftr" sz="quarter" idx="10"/>
          </p:nvPr>
        </p:nvSpPr>
        <p:spPr/>
        <p:txBody>
          <a:bodyPr/>
          <a:lstStyle/>
          <a:p>
            <a:r>
              <a:rPr lang="de-DE"/>
              <a:t>C. A. Wuensche (2021)</a:t>
            </a:r>
            <a:endParaRPr lang="en-US" dirty="0"/>
          </a:p>
        </p:txBody>
      </p:sp>
    </p:spTree>
    <p:extLst>
      <p:ext uri="{BB962C8B-B14F-4D97-AF65-F5344CB8AC3E}">
        <p14:creationId xmlns:p14="http://schemas.microsoft.com/office/powerpoint/2010/main" val="3348728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DCDC2A3-13B3-3C47-9076-690B6BFAC9D7}"/>
              </a:ext>
            </a:extLst>
          </p:cNvPr>
          <p:cNvSpPr>
            <a:spLocks noGrp="1"/>
          </p:cNvSpPr>
          <p:nvPr>
            <p:ph type="ftr" sz="quarter" idx="11"/>
          </p:nvPr>
        </p:nvSpPr>
        <p:spPr/>
        <p:txBody>
          <a:bodyPr/>
          <a:lstStyle/>
          <a:p>
            <a:r>
              <a:rPr lang="de-DE"/>
              <a:t>C. A. Wuensche (2021)</a:t>
            </a:r>
            <a:endParaRPr lang="en-US" dirty="0"/>
          </a:p>
        </p:txBody>
      </p:sp>
      <p:sp>
        <p:nvSpPr>
          <p:cNvPr id="2" name="Slide Number Placeholder 1">
            <a:extLst>
              <a:ext uri="{FF2B5EF4-FFF2-40B4-BE49-F238E27FC236}">
                <a16:creationId xmlns:a16="http://schemas.microsoft.com/office/drawing/2014/main" id="{537A9613-AA6C-E543-978E-F0E4494E1390}"/>
              </a:ext>
            </a:extLst>
          </p:cNvPr>
          <p:cNvSpPr>
            <a:spLocks noGrp="1"/>
          </p:cNvSpPr>
          <p:nvPr>
            <p:ph type="sldNum" sz="quarter" idx="12"/>
          </p:nvPr>
        </p:nvSpPr>
        <p:spPr/>
        <p:txBody>
          <a:bodyPr/>
          <a:lstStyle/>
          <a:p>
            <a:fld id="{E8F58C52-F31A-0746-ADA9-FE57D5E4643D}" type="slidenum">
              <a:rPr lang="en-US" smtClean="0"/>
              <a:pPr/>
              <a:t>31</a:t>
            </a:fld>
            <a:endParaRPr lang="en-US"/>
          </a:p>
        </p:txBody>
      </p:sp>
      <p:sp>
        <p:nvSpPr>
          <p:cNvPr id="4" name="Title 3">
            <a:extLst>
              <a:ext uri="{FF2B5EF4-FFF2-40B4-BE49-F238E27FC236}">
                <a16:creationId xmlns:a16="http://schemas.microsoft.com/office/drawing/2014/main" id="{10FE30F2-96B0-D543-B7B1-C73EB6CCD2D5}"/>
              </a:ext>
            </a:extLst>
          </p:cNvPr>
          <p:cNvSpPr>
            <a:spLocks noGrp="1"/>
          </p:cNvSpPr>
          <p:nvPr>
            <p:ph type="title"/>
          </p:nvPr>
        </p:nvSpPr>
        <p:spPr/>
        <p:txBody>
          <a:bodyPr/>
          <a:lstStyle/>
          <a:p>
            <a:pPr algn="ctr"/>
            <a:r>
              <a:rPr lang="en-BR" sz="4800" dirty="0">
                <a:latin typeface="Calibri" panose="020F0502020204030204" pitchFamily="34" charset="0"/>
                <a:cs typeface="Calibri" panose="020F0502020204030204" pitchFamily="34" charset="0"/>
              </a:rPr>
              <a:t>Receiver prototype</a:t>
            </a:r>
          </a:p>
        </p:txBody>
      </p:sp>
      <p:sp>
        <p:nvSpPr>
          <p:cNvPr id="5" name="TextBox 4">
            <a:extLst>
              <a:ext uri="{FF2B5EF4-FFF2-40B4-BE49-F238E27FC236}">
                <a16:creationId xmlns:a16="http://schemas.microsoft.com/office/drawing/2014/main" id="{D90446E8-C403-7447-B831-C3756274FBD2}"/>
              </a:ext>
            </a:extLst>
          </p:cNvPr>
          <p:cNvSpPr txBox="1"/>
          <p:nvPr/>
        </p:nvSpPr>
        <p:spPr>
          <a:xfrm>
            <a:off x="1180416" y="5107063"/>
            <a:ext cx="1184683" cy="307777"/>
          </a:xfrm>
          <a:prstGeom prst="rect">
            <a:avLst/>
          </a:prstGeom>
          <a:noFill/>
        </p:spPr>
        <p:txBody>
          <a:bodyPr wrap="none" rtlCol="0">
            <a:spAutoFit/>
          </a:bodyPr>
          <a:lstStyle/>
          <a:p>
            <a:r>
              <a:rPr lang="en-BR" dirty="0"/>
              <a:t>Led by CAW</a:t>
            </a:r>
          </a:p>
        </p:txBody>
      </p:sp>
    </p:spTree>
    <p:extLst>
      <p:ext uri="{BB962C8B-B14F-4D97-AF65-F5344CB8AC3E}">
        <p14:creationId xmlns:p14="http://schemas.microsoft.com/office/powerpoint/2010/main" val="93684009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718945" y="2587946"/>
            <a:ext cx="4131733" cy="3098800"/>
          </a:xfrm>
          <a:prstGeom prst="rect">
            <a:avLst/>
          </a:prstGeom>
        </p:spPr>
      </p:pic>
      <p:sp>
        <p:nvSpPr>
          <p:cNvPr id="7" name="Rectangle 6"/>
          <p:cNvSpPr/>
          <p:nvPr/>
        </p:nvSpPr>
        <p:spPr bwMode="auto">
          <a:xfrm>
            <a:off x="4931872" y="3020600"/>
            <a:ext cx="1553540" cy="850701"/>
          </a:xfrm>
          <a:prstGeom prst="rect">
            <a:avLst/>
          </a:prstGeom>
          <a:solidFill>
            <a:schemeClr val="accent1">
              <a:alpha val="0"/>
            </a:schemeClr>
          </a:solidFill>
          <a:ln w="9525" cap="flat" cmpd="sng" algn="ctr">
            <a:solidFill>
              <a:srgbClr val="FF008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pic>
        <p:nvPicPr>
          <p:cNvPr id="15" name="Picture 14" descr="IMG_279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1254" y="4703305"/>
            <a:ext cx="2309904" cy="1732428"/>
          </a:xfrm>
          <a:prstGeom prst="rect">
            <a:avLst/>
          </a:prstGeom>
        </p:spPr>
      </p:pic>
      <p:pic>
        <p:nvPicPr>
          <p:cNvPr id="18" name="Picture 17" descr="IMG_1543.JPG"/>
          <p:cNvPicPr>
            <a:picLocks noChangeAspect="1"/>
          </p:cNvPicPr>
          <p:nvPr/>
        </p:nvPicPr>
        <p:blipFill rotWithShape="1">
          <a:blip r:embed="rId5" cstate="print">
            <a:extLst>
              <a:ext uri="{28A0092B-C50C-407E-A947-70E740481C1C}">
                <a14:useLocalDpi xmlns:a14="http://schemas.microsoft.com/office/drawing/2010/main" val="0"/>
              </a:ext>
            </a:extLst>
          </a:blip>
          <a:srcRect l="3241" t="17959" b="21528"/>
          <a:stretch/>
        </p:blipFill>
        <p:spPr>
          <a:xfrm rot="10800000">
            <a:off x="3439014" y="443842"/>
            <a:ext cx="4573667" cy="2145246"/>
          </a:xfrm>
          <a:prstGeom prst="rect">
            <a:avLst/>
          </a:prstGeom>
        </p:spPr>
      </p:pic>
      <p:pic>
        <p:nvPicPr>
          <p:cNvPr id="19" name="Picture 18" descr="IMG_5620.jpeg"/>
          <p:cNvPicPr>
            <a:picLocks noChangeAspect="1"/>
          </p:cNvPicPr>
          <p:nvPr/>
        </p:nvPicPr>
        <p:blipFill rotWithShape="1">
          <a:blip r:embed="rId6">
            <a:extLst>
              <a:ext uri="{28A0092B-C50C-407E-A947-70E740481C1C}">
                <a14:useLocalDpi xmlns:a14="http://schemas.microsoft.com/office/drawing/2010/main" val="0"/>
              </a:ext>
            </a:extLst>
          </a:blip>
          <a:srcRect r="27431" b="10875"/>
          <a:stretch/>
        </p:blipFill>
        <p:spPr>
          <a:xfrm>
            <a:off x="648195" y="383514"/>
            <a:ext cx="2742468" cy="2526127"/>
          </a:xfrm>
          <a:prstGeom prst="rect">
            <a:avLst/>
          </a:prstGeom>
        </p:spPr>
      </p:pic>
      <p:sp>
        <p:nvSpPr>
          <p:cNvPr id="23" name="Rectangle 22"/>
          <p:cNvSpPr/>
          <p:nvPr/>
        </p:nvSpPr>
        <p:spPr bwMode="auto">
          <a:xfrm>
            <a:off x="2618335" y="4265829"/>
            <a:ext cx="1068239" cy="937003"/>
          </a:xfrm>
          <a:prstGeom prst="rect">
            <a:avLst/>
          </a:prstGeom>
          <a:solidFill>
            <a:schemeClr val="accent1">
              <a:alpha val="0"/>
            </a:schemeClr>
          </a:solidFill>
          <a:ln w="9525" cap="flat" cmpd="sng" algn="ctr">
            <a:solidFill>
              <a:srgbClr val="0000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cxnSp>
        <p:nvCxnSpPr>
          <p:cNvPr id="25" name="Straight Arrow Connector 24"/>
          <p:cNvCxnSpPr/>
          <p:nvPr/>
        </p:nvCxnSpPr>
        <p:spPr bwMode="auto">
          <a:xfrm flipH="1" flipV="1">
            <a:off x="4155103" y="2589088"/>
            <a:ext cx="628813" cy="900016"/>
          </a:xfrm>
          <a:prstGeom prst="straightConnector1">
            <a:avLst/>
          </a:prstGeom>
          <a:solidFill>
            <a:schemeClr val="accent1"/>
          </a:solidFill>
          <a:ln w="38100" cap="flat" cmpd="sng" algn="ctr">
            <a:solidFill>
              <a:srgbClr val="0000FF"/>
            </a:solidFill>
            <a:prstDash val="solid"/>
            <a:miter lim="800000"/>
            <a:headEnd type="none" w="med" len="med"/>
            <a:tailEnd type="triangle"/>
          </a:ln>
          <a:effectLst/>
        </p:spPr>
      </p:cxnSp>
      <p:cxnSp>
        <p:nvCxnSpPr>
          <p:cNvPr id="27" name="Straight Arrow Connector 26"/>
          <p:cNvCxnSpPr/>
          <p:nvPr/>
        </p:nvCxnSpPr>
        <p:spPr bwMode="auto">
          <a:xfrm flipV="1">
            <a:off x="4105784" y="2058941"/>
            <a:ext cx="1726155" cy="1454821"/>
          </a:xfrm>
          <a:prstGeom prst="straightConnector1">
            <a:avLst/>
          </a:prstGeom>
          <a:solidFill>
            <a:schemeClr val="accent1"/>
          </a:solidFill>
          <a:ln w="38100" cap="flat" cmpd="sng" algn="ctr">
            <a:solidFill>
              <a:srgbClr val="0000FF"/>
            </a:solidFill>
            <a:prstDash val="solid"/>
            <a:miter lim="800000"/>
            <a:headEnd type="none" w="med" len="med"/>
            <a:tailEnd type="triangle"/>
          </a:ln>
          <a:effectLst/>
        </p:spPr>
      </p:cxnSp>
      <p:sp>
        <p:nvSpPr>
          <p:cNvPr id="33" name="Rectangle 32"/>
          <p:cNvSpPr/>
          <p:nvPr/>
        </p:nvSpPr>
        <p:spPr bwMode="auto">
          <a:xfrm>
            <a:off x="3654030" y="670216"/>
            <a:ext cx="1117557" cy="1758595"/>
          </a:xfrm>
          <a:prstGeom prst="rect">
            <a:avLst/>
          </a:prstGeom>
          <a:solidFill>
            <a:schemeClr val="accent1">
              <a:alpha val="0"/>
            </a:schemeClr>
          </a:solidFill>
          <a:ln w="38100" cap="flat" cmpd="sng" algn="ctr">
            <a:solidFill>
              <a:srgbClr val="0000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cxnSp>
        <p:nvCxnSpPr>
          <p:cNvPr id="16" name="Straight Arrow Connector 15"/>
          <p:cNvCxnSpPr/>
          <p:nvPr/>
        </p:nvCxnSpPr>
        <p:spPr bwMode="auto">
          <a:xfrm flipH="1" flipV="1">
            <a:off x="2083716" y="2231547"/>
            <a:ext cx="1011034" cy="973990"/>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sp>
        <p:nvSpPr>
          <p:cNvPr id="17" name="Rectangle 16"/>
          <p:cNvSpPr/>
          <p:nvPr/>
        </p:nvSpPr>
        <p:spPr bwMode="auto">
          <a:xfrm>
            <a:off x="5055169" y="1279378"/>
            <a:ext cx="1713826" cy="668601"/>
          </a:xfrm>
          <a:prstGeom prst="rect">
            <a:avLst/>
          </a:prstGeom>
          <a:solidFill>
            <a:schemeClr val="accent1">
              <a:alpha val="0"/>
            </a:schemeClr>
          </a:solidFill>
          <a:ln w="38100" cap="flat" cmpd="sng" algn="ctr">
            <a:solidFill>
              <a:srgbClr val="0000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cxnSp>
        <p:nvCxnSpPr>
          <p:cNvPr id="14" name="Straight Arrow Connector 13"/>
          <p:cNvCxnSpPr/>
          <p:nvPr/>
        </p:nvCxnSpPr>
        <p:spPr bwMode="auto">
          <a:xfrm flipH="1">
            <a:off x="1787804" y="5202833"/>
            <a:ext cx="826090" cy="505489"/>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pic>
        <p:nvPicPr>
          <p:cNvPr id="2" name="Picture 1" descr="receiver4.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3947" y="5270354"/>
            <a:ext cx="2820053" cy="1587646"/>
          </a:xfrm>
          <a:prstGeom prst="rect">
            <a:avLst/>
          </a:prstGeom>
        </p:spPr>
      </p:pic>
      <p:pic>
        <p:nvPicPr>
          <p:cNvPr id="3" name="Picture 2" descr="receiver7.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0193" y="4006922"/>
            <a:ext cx="2223807" cy="1251969"/>
          </a:xfrm>
          <a:prstGeom prst="rect">
            <a:avLst/>
          </a:prstGeom>
        </p:spPr>
      </p:pic>
      <p:cxnSp>
        <p:nvCxnSpPr>
          <p:cNvPr id="20" name="Straight Arrow Connector 19"/>
          <p:cNvCxnSpPr/>
          <p:nvPr/>
        </p:nvCxnSpPr>
        <p:spPr bwMode="auto">
          <a:xfrm>
            <a:off x="6497742" y="3895959"/>
            <a:ext cx="1035693" cy="295897"/>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cxnSp>
        <p:nvCxnSpPr>
          <p:cNvPr id="21" name="Straight Arrow Connector 20"/>
          <p:cNvCxnSpPr>
            <a:stCxn id="7" idx="2"/>
          </p:cNvCxnSpPr>
          <p:nvPr/>
        </p:nvCxnSpPr>
        <p:spPr bwMode="auto">
          <a:xfrm>
            <a:off x="5708642" y="3871301"/>
            <a:ext cx="1134331" cy="1886337"/>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sp>
        <p:nvSpPr>
          <p:cNvPr id="4" name="Footer Placeholder 3"/>
          <p:cNvSpPr>
            <a:spLocks noGrp="1"/>
          </p:cNvSpPr>
          <p:nvPr>
            <p:ph type="ftr" sz="quarter" idx="10"/>
          </p:nvPr>
        </p:nvSpPr>
        <p:spPr/>
        <p:txBody>
          <a:bodyPr/>
          <a:lstStyle/>
          <a:p>
            <a:r>
              <a:rPr lang="de-DE"/>
              <a:t>C. A. Wuensche (2021)</a:t>
            </a:r>
            <a:endParaRPr lang="en-US" dirty="0"/>
          </a:p>
        </p:txBody>
      </p:sp>
      <p:sp>
        <p:nvSpPr>
          <p:cNvPr id="5" name="Slide Number Placeholder 4"/>
          <p:cNvSpPr>
            <a:spLocks noGrp="1"/>
          </p:cNvSpPr>
          <p:nvPr>
            <p:ph type="sldNum" sz="quarter" idx="11"/>
          </p:nvPr>
        </p:nvSpPr>
        <p:spPr/>
        <p:txBody>
          <a:bodyPr/>
          <a:lstStyle/>
          <a:p>
            <a:fld id="{8332A60F-DC28-914F-B40A-A132A807CBD5}" type="slidenum">
              <a:rPr lang="en-US" smtClean="0"/>
              <a:pPr/>
              <a:t>32</a:t>
            </a:fld>
            <a:endParaRPr lang="en-US"/>
          </a:p>
        </p:txBody>
      </p:sp>
    </p:spTree>
    <p:extLst>
      <p:ext uri="{BB962C8B-B14F-4D97-AF65-F5344CB8AC3E}">
        <p14:creationId xmlns:p14="http://schemas.microsoft.com/office/powerpoint/2010/main" val="270778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randombar(horizontal)">
                                      <p:cBhvr>
                                        <p:cTn id="26" dur="500"/>
                                        <p:tgtEl>
                                          <p:spTgt spid="33"/>
                                        </p:tgtEl>
                                      </p:cBhvr>
                                    </p:animEffect>
                                  </p:childTnLst>
                                </p:cTn>
                              </p:par>
                              <p:par>
                                <p:cTn id="27" presetID="14" presetClass="entr" presetSubtype="1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randombar(horizontal)">
                                      <p:cBhvr>
                                        <p:cTn id="42" dur="500"/>
                                        <p:tgtEl>
                                          <p:spTgt spid="3"/>
                                        </p:tgtEl>
                                      </p:cBhvr>
                                    </p:animEffect>
                                  </p:childTnLst>
                                </p:cTn>
                              </p:par>
                              <p:par>
                                <p:cTn id="43" presetID="14" presetClass="entr" presetSubtype="1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par>
                                <p:cTn id="46" presetID="14" presetClass="entr" presetSubtype="1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randombar(horizontal)">
                                      <p:cBhvr>
                                        <p:cTn id="53" dur="500"/>
                                        <p:tgtEl>
                                          <p:spTgt spid="23"/>
                                        </p:tgtEl>
                                      </p:cBhvr>
                                    </p:animEffect>
                                  </p:childTnLst>
                                </p:cTn>
                              </p:par>
                              <p:par>
                                <p:cTn id="54" presetID="14" presetClass="entr" presetSubtype="1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randombar(horizontal)">
                                      <p:cBhvr>
                                        <p:cTn id="56" dur="500"/>
                                        <p:tgtEl>
                                          <p:spTgt spid="14"/>
                                        </p:tgtEl>
                                      </p:cBhvr>
                                    </p:animEffect>
                                  </p:childTnLst>
                                </p:cTn>
                              </p:par>
                              <p:par>
                                <p:cTn id="57" presetID="14" presetClass="entr" presetSubtype="1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randombar(horizontal)">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33"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0324" y="1663544"/>
            <a:ext cx="4872153" cy="3683156"/>
          </a:xfrm>
          <a:prstGeom prst="rect">
            <a:avLst/>
          </a:prstGeom>
        </p:spPr>
      </p:pic>
      <p:sp>
        <p:nvSpPr>
          <p:cNvPr id="9" name="Title 8"/>
          <p:cNvSpPr>
            <a:spLocks noGrp="1"/>
          </p:cNvSpPr>
          <p:nvPr>
            <p:ph type="title"/>
          </p:nvPr>
        </p:nvSpPr>
        <p:spPr>
          <a:xfrm>
            <a:off x="645264" y="408019"/>
            <a:ext cx="3571135" cy="582581"/>
          </a:xfrm>
        </p:spPr>
        <p:txBody>
          <a:bodyPr/>
          <a:lstStyle/>
          <a:p>
            <a:r>
              <a:rPr lang="en-US" dirty="0"/>
              <a:t>Receiver status</a:t>
            </a:r>
          </a:p>
        </p:txBody>
      </p:sp>
      <p:sp>
        <p:nvSpPr>
          <p:cNvPr id="4" name="Footer Placeholder 3"/>
          <p:cNvSpPr>
            <a:spLocks noGrp="1"/>
          </p:cNvSpPr>
          <p:nvPr>
            <p:ph type="ftr" sz="quarter" idx="10"/>
          </p:nvPr>
        </p:nvSpPr>
        <p:spPr/>
        <p:txBody>
          <a:bodyPr/>
          <a:lstStyle/>
          <a:p>
            <a:r>
              <a:rPr lang="de-DE"/>
              <a:t>C. A. Wuensche (2021)</a:t>
            </a:r>
            <a:endParaRPr lang="en-US" dirty="0"/>
          </a:p>
        </p:txBody>
      </p:sp>
      <p:pic>
        <p:nvPicPr>
          <p:cNvPr id="10" name="Picture 9"/>
          <p:cNvPicPr>
            <a:picLocks noChangeAspect="1"/>
          </p:cNvPicPr>
          <p:nvPr/>
        </p:nvPicPr>
        <p:blipFill>
          <a:blip r:embed="rId4"/>
          <a:stretch>
            <a:fillRect/>
          </a:stretch>
        </p:blipFill>
        <p:spPr>
          <a:xfrm>
            <a:off x="5054600" y="0"/>
            <a:ext cx="4089400" cy="3067050"/>
          </a:xfrm>
          <a:prstGeom prst="rect">
            <a:avLst/>
          </a:prstGeom>
        </p:spPr>
      </p:pic>
      <p:pic>
        <p:nvPicPr>
          <p:cNvPr id="11" name="Picture 10"/>
          <p:cNvPicPr>
            <a:picLocks noChangeAspect="1"/>
          </p:cNvPicPr>
          <p:nvPr/>
        </p:nvPicPr>
        <p:blipFill>
          <a:blip r:embed="rId5"/>
          <a:stretch>
            <a:fillRect/>
          </a:stretch>
        </p:blipFill>
        <p:spPr>
          <a:xfrm>
            <a:off x="5012266" y="3759200"/>
            <a:ext cx="4131733" cy="3098800"/>
          </a:xfrm>
          <a:prstGeom prst="rect">
            <a:avLst/>
          </a:prstGeom>
        </p:spPr>
      </p:pic>
      <p:sp>
        <p:nvSpPr>
          <p:cNvPr id="12" name="TextBox 11"/>
          <p:cNvSpPr txBox="1"/>
          <p:nvPr/>
        </p:nvSpPr>
        <p:spPr>
          <a:xfrm>
            <a:off x="6438900" y="3822700"/>
            <a:ext cx="2274982" cy="276999"/>
          </a:xfrm>
          <a:prstGeom prst="rect">
            <a:avLst/>
          </a:prstGeom>
          <a:noFill/>
        </p:spPr>
        <p:txBody>
          <a:bodyPr wrap="none" rtlCol="0">
            <a:spAutoFit/>
          </a:bodyPr>
          <a:lstStyle/>
          <a:p>
            <a:r>
              <a:rPr lang="en-US" sz="1200" dirty="0"/>
              <a:t>Desired: full </a:t>
            </a:r>
            <a:r>
              <a:rPr lang="en-US" sz="1200" dirty="0" err="1"/>
              <a:t>orrelation</a:t>
            </a:r>
            <a:r>
              <a:rPr lang="en-US" sz="1200" dirty="0"/>
              <a:t> receiver</a:t>
            </a:r>
          </a:p>
        </p:txBody>
      </p:sp>
      <p:cxnSp>
        <p:nvCxnSpPr>
          <p:cNvPr id="14" name="Straight Arrow Connector 13"/>
          <p:cNvCxnSpPr/>
          <p:nvPr/>
        </p:nvCxnSpPr>
        <p:spPr bwMode="auto">
          <a:xfrm flipH="1">
            <a:off x="3746500" y="1346200"/>
            <a:ext cx="3568700" cy="2235200"/>
          </a:xfrm>
          <a:prstGeom prst="straightConnector1">
            <a:avLst/>
          </a:prstGeom>
          <a:solidFill>
            <a:schemeClr val="accent1"/>
          </a:solidFill>
          <a:ln w="38100" cap="flat" cmpd="sng" algn="ctr">
            <a:solidFill>
              <a:srgbClr val="FF0000"/>
            </a:solidFill>
            <a:prstDash val="solid"/>
            <a:miter lim="800000"/>
            <a:headEnd type="none" w="med" len="med"/>
            <a:tailEnd type="triangle"/>
          </a:ln>
          <a:effectLst/>
        </p:spPr>
      </p:cxnSp>
      <p:sp>
        <p:nvSpPr>
          <p:cNvPr id="17" name="TextBox 16"/>
          <p:cNvSpPr txBox="1"/>
          <p:nvPr/>
        </p:nvSpPr>
        <p:spPr>
          <a:xfrm>
            <a:off x="512663" y="5501363"/>
            <a:ext cx="2479189" cy="307777"/>
          </a:xfrm>
          <a:prstGeom prst="rect">
            <a:avLst/>
          </a:prstGeom>
          <a:noFill/>
        </p:spPr>
        <p:txBody>
          <a:bodyPr wrap="none" rtlCol="0">
            <a:spAutoFit/>
          </a:bodyPr>
          <a:lstStyle/>
          <a:p>
            <a:r>
              <a:rPr lang="en-US" dirty="0"/>
              <a:t>Photo: M. Peel @ INPE’s lab</a:t>
            </a:r>
          </a:p>
        </p:txBody>
      </p:sp>
      <p:sp>
        <p:nvSpPr>
          <p:cNvPr id="3" name="Slide Number Placeholder 2"/>
          <p:cNvSpPr>
            <a:spLocks noGrp="1"/>
          </p:cNvSpPr>
          <p:nvPr>
            <p:ph type="sldNum" sz="quarter" idx="11"/>
          </p:nvPr>
        </p:nvSpPr>
        <p:spPr/>
        <p:txBody>
          <a:bodyPr/>
          <a:lstStyle/>
          <a:p>
            <a:fld id="{8332A60F-DC28-914F-B40A-A132A807CBD5}" type="slidenum">
              <a:rPr lang="en-US" smtClean="0"/>
              <a:pPr/>
              <a:t>33</a:t>
            </a:fld>
            <a:endParaRPr lang="en-US"/>
          </a:p>
        </p:txBody>
      </p:sp>
    </p:spTree>
    <p:extLst>
      <p:ext uri="{BB962C8B-B14F-4D97-AF65-F5344CB8AC3E}">
        <p14:creationId xmlns:p14="http://schemas.microsoft.com/office/powerpoint/2010/main" val="2594549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26939" y="414216"/>
            <a:ext cx="7949085" cy="661549"/>
          </a:xfrm>
          <a:prstGeom prst="rect">
            <a:avLst/>
          </a:prstGeom>
          <a:noFill/>
        </p:spPr>
        <p:txBody>
          <a:bodyPr>
            <a:normAutofit/>
          </a:bodyPr>
          <a:lstStyle>
            <a:lvl1pPr algn="l" rtl="0" eaLnBrk="0" fontAlgn="base" hangingPunct="0">
              <a:spcBef>
                <a:spcPct val="0"/>
              </a:spcBef>
              <a:spcAft>
                <a:spcPct val="0"/>
              </a:spcAft>
              <a:defRPr sz="3200" b="1">
                <a:solidFill>
                  <a:srgbClr val="003366"/>
                </a:solidFill>
                <a:latin typeface="+mj-lt"/>
                <a:ea typeface="+mj-ea"/>
                <a:cs typeface="+mj-cs"/>
              </a:defRPr>
            </a:lvl1pPr>
            <a:lvl2pPr algn="l" rtl="0" eaLnBrk="0" fontAlgn="base" hangingPunct="0">
              <a:spcBef>
                <a:spcPct val="0"/>
              </a:spcBef>
              <a:spcAft>
                <a:spcPct val="0"/>
              </a:spcAft>
              <a:defRPr sz="3200" b="1">
                <a:solidFill>
                  <a:srgbClr val="003366"/>
                </a:solidFill>
                <a:latin typeface="ZapfHumnst BT" pitchFamily="34" charset="0"/>
              </a:defRPr>
            </a:lvl2pPr>
            <a:lvl3pPr algn="l" rtl="0" eaLnBrk="0" fontAlgn="base" hangingPunct="0">
              <a:spcBef>
                <a:spcPct val="0"/>
              </a:spcBef>
              <a:spcAft>
                <a:spcPct val="0"/>
              </a:spcAft>
              <a:defRPr sz="3200" b="1">
                <a:solidFill>
                  <a:srgbClr val="003366"/>
                </a:solidFill>
                <a:latin typeface="ZapfHumnst BT" pitchFamily="34" charset="0"/>
              </a:defRPr>
            </a:lvl3pPr>
            <a:lvl4pPr algn="l" rtl="0" eaLnBrk="0" fontAlgn="base" hangingPunct="0">
              <a:spcBef>
                <a:spcPct val="0"/>
              </a:spcBef>
              <a:spcAft>
                <a:spcPct val="0"/>
              </a:spcAft>
              <a:defRPr sz="3200" b="1">
                <a:solidFill>
                  <a:srgbClr val="003366"/>
                </a:solidFill>
                <a:latin typeface="ZapfHumnst BT" pitchFamily="34" charset="0"/>
              </a:defRPr>
            </a:lvl4pPr>
            <a:lvl5pPr algn="l" rtl="0" eaLnBrk="0" fontAlgn="base" hangingPunct="0">
              <a:spcBef>
                <a:spcPct val="0"/>
              </a:spcBef>
              <a:spcAft>
                <a:spcPct val="0"/>
              </a:spcAft>
              <a:defRPr sz="3200" b="1">
                <a:solidFill>
                  <a:srgbClr val="003366"/>
                </a:solidFill>
                <a:latin typeface="ZapfHumnst BT" pitchFamily="34" charset="0"/>
              </a:defRPr>
            </a:lvl5pPr>
            <a:lvl6pPr marL="457200" algn="l" rtl="0" fontAlgn="base">
              <a:spcBef>
                <a:spcPct val="0"/>
              </a:spcBef>
              <a:spcAft>
                <a:spcPct val="0"/>
              </a:spcAft>
              <a:defRPr sz="3200" b="1">
                <a:solidFill>
                  <a:srgbClr val="003366"/>
                </a:solidFill>
                <a:latin typeface="ZapfHumnst BT" pitchFamily="34" charset="0"/>
              </a:defRPr>
            </a:lvl6pPr>
            <a:lvl7pPr marL="914400" algn="l" rtl="0" fontAlgn="base">
              <a:spcBef>
                <a:spcPct val="0"/>
              </a:spcBef>
              <a:spcAft>
                <a:spcPct val="0"/>
              </a:spcAft>
              <a:defRPr sz="3200" b="1">
                <a:solidFill>
                  <a:srgbClr val="003366"/>
                </a:solidFill>
                <a:latin typeface="ZapfHumnst BT" pitchFamily="34" charset="0"/>
              </a:defRPr>
            </a:lvl7pPr>
            <a:lvl8pPr marL="1371600" algn="l" rtl="0" fontAlgn="base">
              <a:spcBef>
                <a:spcPct val="0"/>
              </a:spcBef>
              <a:spcAft>
                <a:spcPct val="0"/>
              </a:spcAft>
              <a:defRPr sz="3200" b="1">
                <a:solidFill>
                  <a:srgbClr val="003366"/>
                </a:solidFill>
                <a:latin typeface="ZapfHumnst BT" pitchFamily="34" charset="0"/>
              </a:defRPr>
            </a:lvl8pPr>
            <a:lvl9pPr marL="1828800" algn="l" rtl="0" fontAlgn="base">
              <a:spcBef>
                <a:spcPct val="0"/>
              </a:spcBef>
              <a:spcAft>
                <a:spcPct val="0"/>
              </a:spcAft>
              <a:defRPr sz="3200" b="1">
                <a:solidFill>
                  <a:srgbClr val="003366"/>
                </a:solidFill>
                <a:latin typeface="ZapfHumnst BT" pitchFamily="34" charset="0"/>
              </a:defRPr>
            </a:lvl9pPr>
          </a:lstStyle>
          <a:p>
            <a:pPr algn="ctr"/>
            <a:r>
              <a:rPr lang="en-US" dirty="0"/>
              <a:t>Horn &amp; </a:t>
            </a:r>
            <a:r>
              <a:rPr lang="en-US" dirty="0" err="1"/>
              <a:t>polarimeter</a:t>
            </a:r>
            <a:r>
              <a:rPr lang="en-US" dirty="0"/>
              <a:t> status</a:t>
            </a:r>
            <a:endParaRPr lang="en-US" sz="2000" dirty="0"/>
          </a:p>
        </p:txBody>
      </p:sp>
      <p:sp>
        <p:nvSpPr>
          <p:cNvPr id="6" name="Text Placeholder 2"/>
          <p:cNvSpPr txBox="1">
            <a:spLocks/>
          </p:cNvSpPr>
          <p:nvPr/>
        </p:nvSpPr>
        <p:spPr bwMode="auto">
          <a:xfrm>
            <a:off x="775906" y="1103662"/>
            <a:ext cx="4118977" cy="34950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r>
              <a:rPr lang="pt-BR" sz="2000" dirty="0" err="1">
                <a:latin typeface="Calibri"/>
                <a:cs typeface="Calibri"/>
              </a:rPr>
              <a:t>Aluminum</a:t>
            </a:r>
            <a:r>
              <a:rPr lang="pt-BR" sz="2000" dirty="0">
                <a:latin typeface="Calibri"/>
                <a:cs typeface="Calibri"/>
              </a:rPr>
              <a:t> </a:t>
            </a:r>
            <a:r>
              <a:rPr lang="pt-BR" sz="2000" dirty="0" err="1">
                <a:latin typeface="Calibri"/>
                <a:cs typeface="Calibri"/>
              </a:rPr>
              <a:t>horns</a:t>
            </a:r>
            <a:r>
              <a:rPr lang="pt-BR" sz="2000" dirty="0">
                <a:latin typeface="Calibri"/>
                <a:cs typeface="Calibri"/>
              </a:rPr>
              <a:t> </a:t>
            </a:r>
          </a:p>
          <a:p>
            <a:pPr lvl="1"/>
            <a:r>
              <a:rPr lang="pt-BR" sz="1800" dirty="0"/>
              <a:t>6060 T4 </a:t>
            </a:r>
            <a:r>
              <a:rPr lang="pt-BR" sz="1800" dirty="0" err="1"/>
              <a:t>alloy</a:t>
            </a:r>
            <a:endParaRPr lang="pt-BR" sz="1800" dirty="0"/>
          </a:p>
          <a:p>
            <a:pPr lvl="1"/>
            <a:r>
              <a:rPr lang="pt-BR" sz="1800" dirty="0">
                <a:latin typeface="Calibri"/>
                <a:cs typeface="Calibri"/>
              </a:rPr>
              <a:t>Mass: ~ 400 kg</a:t>
            </a:r>
          </a:p>
          <a:p>
            <a:pPr lvl="1"/>
            <a:r>
              <a:rPr lang="pt-BR" sz="1800" dirty="0" err="1">
                <a:latin typeface="Calibri"/>
                <a:cs typeface="Calibri"/>
              </a:rPr>
              <a:t>Number</a:t>
            </a:r>
            <a:r>
              <a:rPr lang="pt-BR" sz="1800" dirty="0">
                <a:latin typeface="Calibri"/>
                <a:cs typeface="Calibri"/>
              </a:rPr>
              <a:t> </a:t>
            </a:r>
            <a:r>
              <a:rPr lang="pt-BR" sz="1800" dirty="0" err="1">
                <a:latin typeface="Calibri"/>
                <a:cs typeface="Calibri"/>
              </a:rPr>
              <a:t>of</a:t>
            </a:r>
            <a:r>
              <a:rPr lang="pt-BR" sz="1800" dirty="0">
                <a:latin typeface="Calibri"/>
                <a:cs typeface="Calibri"/>
              </a:rPr>
              <a:t> </a:t>
            </a:r>
            <a:r>
              <a:rPr lang="pt-BR" sz="1800" dirty="0" err="1">
                <a:latin typeface="Calibri"/>
                <a:cs typeface="Calibri"/>
              </a:rPr>
              <a:t>rings</a:t>
            </a:r>
            <a:r>
              <a:rPr lang="pt-BR" sz="1800" dirty="0">
                <a:latin typeface="Calibri"/>
                <a:cs typeface="Calibri"/>
              </a:rPr>
              <a:t> (</a:t>
            </a:r>
            <a:r>
              <a:rPr lang="pt-BR" sz="1800" dirty="0" err="1">
                <a:latin typeface="Calibri"/>
                <a:cs typeface="Calibri"/>
              </a:rPr>
              <a:t>sectors</a:t>
            </a:r>
            <a:r>
              <a:rPr lang="pt-BR" sz="1800" dirty="0">
                <a:latin typeface="Calibri"/>
                <a:cs typeface="Calibri"/>
              </a:rPr>
              <a:t>): 127</a:t>
            </a:r>
          </a:p>
          <a:p>
            <a:pPr lvl="1"/>
            <a:r>
              <a:rPr lang="pt-BR" sz="1800" dirty="0" err="1">
                <a:latin typeface="Calibri"/>
                <a:cs typeface="Calibri"/>
              </a:rPr>
              <a:t>Length</a:t>
            </a:r>
            <a:r>
              <a:rPr lang="pt-BR" sz="1800" dirty="0">
                <a:latin typeface="Calibri"/>
                <a:cs typeface="Calibri"/>
              </a:rPr>
              <a:t>: 4318 mm</a:t>
            </a:r>
          </a:p>
          <a:p>
            <a:pPr lvl="1"/>
            <a:r>
              <a:rPr lang="pt-BR" sz="1800" dirty="0" err="1">
                <a:latin typeface="Calibri"/>
                <a:cs typeface="Calibri"/>
              </a:rPr>
              <a:t>Mouth</a:t>
            </a:r>
            <a:r>
              <a:rPr lang="pt-BR" sz="1800" dirty="0">
                <a:latin typeface="Calibri"/>
                <a:cs typeface="Calibri"/>
              </a:rPr>
              <a:t>: 1900 mm</a:t>
            </a:r>
          </a:p>
          <a:p>
            <a:pPr lvl="1"/>
            <a:r>
              <a:rPr lang="pt-BR" sz="1800" dirty="0" err="1">
                <a:latin typeface="Calibri"/>
                <a:cs typeface="Calibri"/>
              </a:rPr>
              <a:t>Throat</a:t>
            </a:r>
            <a:r>
              <a:rPr lang="pt-BR" sz="1800" dirty="0">
                <a:latin typeface="Calibri"/>
                <a:cs typeface="Calibri"/>
              </a:rPr>
              <a:t>: 250 mm</a:t>
            </a:r>
          </a:p>
          <a:p>
            <a:r>
              <a:rPr lang="pt-BR" sz="2000" dirty="0" err="1">
                <a:latin typeface="Calibri"/>
                <a:cs typeface="Calibri"/>
              </a:rPr>
              <a:t>Prototype</a:t>
            </a:r>
            <a:r>
              <a:rPr lang="pt-BR" sz="2000" dirty="0">
                <a:latin typeface="Calibri"/>
                <a:cs typeface="Calibri"/>
              </a:rPr>
              <a:t> </a:t>
            </a:r>
            <a:r>
              <a:rPr lang="pt-BR" sz="2000" dirty="0" err="1">
                <a:latin typeface="Calibri"/>
                <a:cs typeface="Calibri"/>
              </a:rPr>
              <a:t>construction</a:t>
            </a:r>
            <a:endParaRPr lang="pt-BR" sz="2000" dirty="0">
              <a:latin typeface="Calibri"/>
              <a:cs typeface="Calibri"/>
            </a:endParaRPr>
          </a:p>
          <a:p>
            <a:pPr lvl="1"/>
            <a:r>
              <a:rPr lang="pt-BR" sz="1800" dirty="0" err="1">
                <a:latin typeface="Calibri"/>
                <a:cs typeface="Calibri"/>
              </a:rPr>
              <a:t>Calfer</a:t>
            </a:r>
            <a:r>
              <a:rPr lang="pt-BR" sz="1800" dirty="0">
                <a:latin typeface="Calibri"/>
                <a:cs typeface="Calibri"/>
              </a:rPr>
              <a:t> (</a:t>
            </a:r>
            <a:r>
              <a:rPr lang="pt-BR" sz="1800" dirty="0" err="1">
                <a:latin typeface="Calibri"/>
                <a:cs typeface="Calibri"/>
              </a:rPr>
              <a:t>Brazil</a:t>
            </a:r>
            <a:r>
              <a:rPr lang="pt-BR" sz="1800" dirty="0">
                <a:latin typeface="Calibri"/>
                <a:cs typeface="Calibri"/>
              </a:rPr>
              <a:t>)</a:t>
            </a:r>
          </a:p>
        </p:txBody>
      </p:sp>
      <p:sp>
        <p:nvSpPr>
          <p:cNvPr id="5" name="Footer Placeholder 4"/>
          <p:cNvSpPr>
            <a:spLocks noGrp="1"/>
          </p:cNvSpPr>
          <p:nvPr>
            <p:ph type="ftr" sz="quarter" idx="10"/>
          </p:nvPr>
        </p:nvSpPr>
        <p:spPr/>
        <p:txBody>
          <a:bodyPr/>
          <a:lstStyle/>
          <a:p>
            <a:r>
              <a:rPr lang="de-DE"/>
              <a:t>C. A. Wuensche (2021)</a:t>
            </a:r>
            <a:endParaRPr lang="en-US" dirty="0"/>
          </a:p>
        </p:txBody>
      </p:sp>
      <p:sp>
        <p:nvSpPr>
          <p:cNvPr id="7" name="Text Placeholder 2"/>
          <p:cNvSpPr txBox="1">
            <a:spLocks/>
          </p:cNvSpPr>
          <p:nvPr/>
        </p:nvSpPr>
        <p:spPr bwMode="auto">
          <a:xfrm>
            <a:off x="5431993" y="2286075"/>
            <a:ext cx="3383730" cy="1766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r>
              <a:rPr lang="pt-BR" sz="2000" dirty="0" err="1">
                <a:latin typeface="Calibri"/>
                <a:cs typeface="Calibri"/>
              </a:rPr>
              <a:t>Polarimeters</a:t>
            </a:r>
            <a:r>
              <a:rPr lang="pt-BR" sz="2000" dirty="0">
                <a:latin typeface="Calibri"/>
                <a:cs typeface="Calibri"/>
              </a:rPr>
              <a:t> </a:t>
            </a:r>
            <a:r>
              <a:rPr lang="pt-BR" sz="2000" dirty="0" err="1">
                <a:latin typeface="Calibri"/>
                <a:cs typeface="Calibri"/>
              </a:rPr>
              <a:t>transitions</a:t>
            </a:r>
            <a:r>
              <a:rPr lang="pt-BR" sz="2000" dirty="0">
                <a:latin typeface="Calibri"/>
                <a:cs typeface="Calibri"/>
              </a:rPr>
              <a:t> </a:t>
            </a:r>
            <a:r>
              <a:rPr lang="pt-BR" sz="2000" dirty="0" err="1">
                <a:latin typeface="Calibri"/>
                <a:cs typeface="Calibri"/>
              </a:rPr>
              <a:t>and</a:t>
            </a:r>
            <a:r>
              <a:rPr lang="pt-BR" sz="2000" dirty="0">
                <a:latin typeface="Calibri"/>
                <a:cs typeface="Calibri"/>
              </a:rPr>
              <a:t> </a:t>
            </a:r>
            <a:r>
              <a:rPr lang="pt-BR" sz="2000" dirty="0" err="1">
                <a:latin typeface="Calibri"/>
                <a:cs typeface="Calibri"/>
              </a:rPr>
              <a:t>magic</a:t>
            </a:r>
            <a:r>
              <a:rPr lang="pt-BR" sz="2000" dirty="0">
                <a:latin typeface="Calibri"/>
                <a:cs typeface="Calibri"/>
              </a:rPr>
              <a:t> </a:t>
            </a:r>
            <a:r>
              <a:rPr lang="pt-BR" sz="2000" dirty="0" err="1">
                <a:latin typeface="Calibri"/>
                <a:cs typeface="Calibri"/>
              </a:rPr>
              <a:t>tees</a:t>
            </a:r>
            <a:r>
              <a:rPr lang="pt-BR" sz="2000" dirty="0">
                <a:latin typeface="Calibri"/>
                <a:cs typeface="Calibri"/>
              </a:rPr>
              <a:t> (</a:t>
            </a:r>
            <a:r>
              <a:rPr lang="pt-BR" sz="2000" dirty="0" err="1">
                <a:latin typeface="Calibri"/>
                <a:cs typeface="Calibri"/>
              </a:rPr>
              <a:t>aluminum</a:t>
            </a:r>
            <a:r>
              <a:rPr lang="pt-BR" sz="2000" dirty="0">
                <a:latin typeface="Calibri"/>
                <a:cs typeface="Calibri"/>
              </a:rPr>
              <a:t>)</a:t>
            </a:r>
          </a:p>
          <a:p>
            <a:pPr lvl="1"/>
            <a:r>
              <a:rPr lang="pt-BR" sz="1800" dirty="0">
                <a:latin typeface="Calibri"/>
                <a:cs typeface="Calibri"/>
              </a:rPr>
              <a:t>Mass: ~ 90kg, </a:t>
            </a:r>
          </a:p>
          <a:p>
            <a:r>
              <a:rPr lang="pt-BR" sz="2000" dirty="0" err="1">
                <a:latin typeface="Calibri"/>
                <a:cs typeface="Calibri"/>
              </a:rPr>
              <a:t>Prototype</a:t>
            </a:r>
            <a:r>
              <a:rPr lang="pt-BR" sz="2000" dirty="0">
                <a:latin typeface="Calibri"/>
                <a:cs typeface="Calibri"/>
              </a:rPr>
              <a:t> </a:t>
            </a:r>
            <a:r>
              <a:rPr lang="pt-BR" sz="2000" dirty="0" err="1">
                <a:latin typeface="Calibri"/>
                <a:cs typeface="Calibri"/>
              </a:rPr>
              <a:t>construction</a:t>
            </a:r>
            <a:endParaRPr lang="pt-BR" sz="2000" dirty="0">
              <a:latin typeface="Calibri"/>
              <a:cs typeface="Calibri"/>
            </a:endParaRPr>
          </a:p>
          <a:p>
            <a:pPr lvl="1"/>
            <a:r>
              <a:rPr lang="pt-BR" sz="1800" dirty="0" err="1">
                <a:latin typeface="Calibri"/>
                <a:cs typeface="Calibri"/>
              </a:rPr>
              <a:t>Metalcard</a:t>
            </a:r>
            <a:r>
              <a:rPr lang="pt-BR" sz="1800" dirty="0">
                <a:latin typeface="Calibri"/>
                <a:cs typeface="Calibri"/>
              </a:rPr>
              <a:t> (</a:t>
            </a:r>
            <a:r>
              <a:rPr lang="pt-BR" sz="1800" dirty="0" err="1">
                <a:latin typeface="Calibri"/>
                <a:cs typeface="Calibri"/>
              </a:rPr>
              <a:t>Brazil</a:t>
            </a:r>
            <a:r>
              <a:rPr lang="pt-BR" sz="1800" dirty="0">
                <a:latin typeface="Calibri"/>
                <a:cs typeface="Calibri"/>
              </a:rPr>
              <a:t>)</a:t>
            </a:r>
          </a:p>
        </p:txBody>
      </p:sp>
      <p:sp>
        <p:nvSpPr>
          <p:cNvPr id="8" name="Text Placeholder 2"/>
          <p:cNvSpPr txBox="1">
            <a:spLocks/>
          </p:cNvSpPr>
          <p:nvPr/>
        </p:nvSpPr>
        <p:spPr bwMode="auto">
          <a:xfrm>
            <a:off x="1470484" y="4928874"/>
            <a:ext cx="6494490" cy="979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r>
              <a:rPr lang="pt-BR" sz="1800" dirty="0">
                <a:latin typeface="Calibri"/>
                <a:cs typeface="Calibri"/>
              </a:rPr>
              <a:t>EM </a:t>
            </a:r>
            <a:r>
              <a:rPr lang="pt-BR" sz="1800" dirty="0" err="1">
                <a:latin typeface="Calibri"/>
                <a:cs typeface="Calibri"/>
              </a:rPr>
              <a:t>project</a:t>
            </a:r>
            <a:r>
              <a:rPr lang="pt-BR" sz="1800" dirty="0">
                <a:latin typeface="Calibri"/>
                <a:cs typeface="Calibri"/>
              </a:rPr>
              <a:t>: Bruno Maffei (IAP, France)</a:t>
            </a:r>
          </a:p>
          <a:p>
            <a:pPr lvl="1"/>
            <a:r>
              <a:rPr lang="pt-BR" sz="1800" dirty="0" err="1">
                <a:latin typeface="Calibri"/>
                <a:cs typeface="Calibri"/>
              </a:rPr>
              <a:t>Contributions</a:t>
            </a:r>
            <a:r>
              <a:rPr lang="pt-BR" sz="1800" dirty="0">
                <a:latin typeface="Calibri"/>
                <a:cs typeface="Calibri"/>
              </a:rPr>
              <a:t> </a:t>
            </a:r>
            <a:r>
              <a:rPr lang="pt-BR" sz="1800" dirty="0" err="1">
                <a:latin typeface="Calibri"/>
                <a:cs typeface="Calibri"/>
              </a:rPr>
              <a:t>from</a:t>
            </a:r>
            <a:r>
              <a:rPr lang="pt-BR" sz="1800" dirty="0">
                <a:latin typeface="Calibri"/>
                <a:cs typeface="Calibri"/>
              </a:rPr>
              <a:t> Chris Radcliffe (</a:t>
            </a:r>
            <a:r>
              <a:rPr lang="pt-BR" sz="1800" dirty="0" err="1">
                <a:latin typeface="Calibri"/>
                <a:cs typeface="Calibri"/>
              </a:rPr>
              <a:t>Phase</a:t>
            </a:r>
            <a:r>
              <a:rPr lang="pt-BR" sz="1800" dirty="0">
                <a:latin typeface="Calibri"/>
                <a:cs typeface="Calibri"/>
              </a:rPr>
              <a:t> 2 </a:t>
            </a:r>
            <a:r>
              <a:rPr lang="pt-BR" sz="1800" dirty="0" err="1">
                <a:latin typeface="Calibri"/>
                <a:cs typeface="Calibri"/>
              </a:rPr>
              <a:t>Microwave</a:t>
            </a:r>
            <a:r>
              <a:rPr lang="pt-BR" sz="1800" dirty="0">
                <a:latin typeface="Calibri"/>
                <a:cs typeface="Calibri"/>
              </a:rPr>
              <a:t>, UK)</a:t>
            </a:r>
          </a:p>
          <a:p>
            <a:r>
              <a:rPr lang="pt-BR" sz="1800" dirty="0" err="1">
                <a:latin typeface="Calibri"/>
                <a:cs typeface="Calibri"/>
              </a:rPr>
              <a:t>Mechanical</a:t>
            </a:r>
            <a:r>
              <a:rPr lang="pt-BR" sz="1800" dirty="0">
                <a:latin typeface="Calibri"/>
                <a:cs typeface="Calibri"/>
              </a:rPr>
              <a:t> </a:t>
            </a:r>
            <a:r>
              <a:rPr lang="pt-BR" sz="1800" dirty="0" err="1">
                <a:latin typeface="Calibri"/>
                <a:cs typeface="Calibri"/>
              </a:rPr>
              <a:t>project</a:t>
            </a:r>
            <a:r>
              <a:rPr lang="pt-BR" sz="1800" dirty="0">
                <a:latin typeface="Calibri"/>
                <a:cs typeface="Calibri"/>
              </a:rPr>
              <a:t> : Luiz </a:t>
            </a:r>
            <a:r>
              <a:rPr lang="pt-BR" sz="1800" dirty="0" err="1">
                <a:latin typeface="Calibri"/>
                <a:cs typeface="Calibri"/>
              </a:rPr>
              <a:t>Reitano</a:t>
            </a:r>
            <a:r>
              <a:rPr lang="pt-BR" sz="1800" dirty="0">
                <a:latin typeface="Calibri"/>
                <a:cs typeface="Calibri"/>
              </a:rPr>
              <a:t> (INPE, </a:t>
            </a:r>
            <a:r>
              <a:rPr lang="pt-BR" sz="1800" dirty="0" err="1">
                <a:latin typeface="Calibri"/>
                <a:cs typeface="Calibri"/>
              </a:rPr>
              <a:t>Brazil</a:t>
            </a:r>
            <a:r>
              <a:rPr lang="pt-BR" sz="1800" dirty="0">
                <a:latin typeface="Calibri"/>
                <a:cs typeface="Calibri"/>
              </a:rPr>
              <a:t>)</a:t>
            </a:r>
          </a:p>
        </p:txBody>
      </p:sp>
      <p:sp>
        <p:nvSpPr>
          <p:cNvPr id="3" name="Slide Number Placeholder 2"/>
          <p:cNvSpPr>
            <a:spLocks noGrp="1"/>
          </p:cNvSpPr>
          <p:nvPr>
            <p:ph type="sldNum" sz="quarter" idx="11"/>
          </p:nvPr>
        </p:nvSpPr>
        <p:spPr/>
        <p:txBody>
          <a:bodyPr/>
          <a:lstStyle/>
          <a:p>
            <a:fld id="{8332A60F-DC28-914F-B40A-A132A807CBD5}" type="slidenum">
              <a:rPr lang="en-US" smtClean="0"/>
              <a:pPr/>
              <a:t>34</a:t>
            </a:fld>
            <a:endParaRPr lang="en-US"/>
          </a:p>
        </p:txBody>
      </p:sp>
    </p:spTree>
    <p:extLst>
      <p:ext uri="{BB962C8B-B14F-4D97-AF65-F5344CB8AC3E}">
        <p14:creationId xmlns:p14="http://schemas.microsoft.com/office/powerpoint/2010/main" val="1254143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000" dirty="0"/>
              <a:t>Horn testing results </a:t>
            </a:r>
            <a:r>
              <a:rPr lang="mr-IN" sz="3000" dirty="0"/>
              <a:t>–</a:t>
            </a:r>
            <a:r>
              <a:rPr lang="en-US" sz="3000" dirty="0"/>
              <a:t>polarization</a:t>
            </a:r>
          </a:p>
        </p:txBody>
      </p:sp>
      <p:pic>
        <p:nvPicPr>
          <p:cNvPr id="5" name="Picture 4"/>
          <p:cNvPicPr>
            <a:picLocks noChangeAspect="1"/>
          </p:cNvPicPr>
          <p:nvPr/>
        </p:nvPicPr>
        <p:blipFill>
          <a:blip r:embed="rId2"/>
          <a:stretch>
            <a:fillRect/>
          </a:stretch>
        </p:blipFill>
        <p:spPr>
          <a:xfrm>
            <a:off x="448959" y="3798000"/>
            <a:ext cx="3793695" cy="2933497"/>
          </a:xfrm>
          <a:prstGeom prst="rect">
            <a:avLst/>
          </a:prstGeom>
        </p:spPr>
      </p:pic>
      <p:pic>
        <p:nvPicPr>
          <p:cNvPr id="6" name="Picture 5"/>
          <p:cNvPicPr>
            <a:picLocks noChangeAspect="1"/>
          </p:cNvPicPr>
          <p:nvPr/>
        </p:nvPicPr>
        <p:blipFill rotWithShape="1">
          <a:blip r:embed="rId3"/>
          <a:srcRect r="3866"/>
          <a:stretch/>
        </p:blipFill>
        <p:spPr>
          <a:xfrm>
            <a:off x="442716" y="1076110"/>
            <a:ext cx="3637798" cy="2914885"/>
          </a:xfrm>
          <a:prstGeom prst="rect">
            <a:avLst/>
          </a:prstGeom>
        </p:spPr>
      </p:pic>
      <p:sp>
        <p:nvSpPr>
          <p:cNvPr id="8" name="TextBox 7"/>
          <p:cNvSpPr txBox="1"/>
          <p:nvPr/>
        </p:nvSpPr>
        <p:spPr>
          <a:xfrm>
            <a:off x="4046297" y="2183594"/>
            <a:ext cx="903074" cy="307777"/>
          </a:xfrm>
          <a:prstGeom prst="rect">
            <a:avLst/>
          </a:prstGeom>
          <a:noFill/>
        </p:spPr>
        <p:txBody>
          <a:bodyPr wrap="none" rtlCol="0">
            <a:spAutoFit/>
          </a:bodyPr>
          <a:lstStyle/>
          <a:p>
            <a:r>
              <a:rPr lang="en-US" dirty="0"/>
              <a:t>900 MHz</a:t>
            </a:r>
          </a:p>
        </p:txBody>
      </p:sp>
      <p:sp>
        <p:nvSpPr>
          <p:cNvPr id="10" name="TextBox 9"/>
          <p:cNvSpPr txBox="1"/>
          <p:nvPr/>
        </p:nvSpPr>
        <p:spPr>
          <a:xfrm>
            <a:off x="4053768" y="4971671"/>
            <a:ext cx="1002924" cy="307777"/>
          </a:xfrm>
          <a:prstGeom prst="rect">
            <a:avLst/>
          </a:prstGeom>
          <a:noFill/>
        </p:spPr>
        <p:txBody>
          <a:bodyPr wrap="none" rtlCol="0">
            <a:spAutoFit/>
          </a:bodyPr>
          <a:lstStyle/>
          <a:p>
            <a:r>
              <a:rPr lang="en-US" dirty="0"/>
              <a:t>1300 MHz</a:t>
            </a:r>
          </a:p>
        </p:txBody>
      </p:sp>
      <p:sp>
        <p:nvSpPr>
          <p:cNvPr id="11" name="Footer Placeholder 10"/>
          <p:cNvSpPr>
            <a:spLocks noGrp="1"/>
          </p:cNvSpPr>
          <p:nvPr>
            <p:ph type="ftr" sz="quarter" idx="10"/>
          </p:nvPr>
        </p:nvSpPr>
        <p:spPr/>
        <p:txBody>
          <a:bodyPr/>
          <a:lstStyle/>
          <a:p>
            <a:r>
              <a:rPr lang="de-DE"/>
              <a:t>C. A. Wuensche (2021)</a:t>
            </a:r>
            <a:endParaRPr lang="en-US" dirty="0"/>
          </a:p>
        </p:txBody>
      </p:sp>
      <p:pic>
        <p:nvPicPr>
          <p:cNvPr id="12" name="Picture 11"/>
          <p:cNvPicPr>
            <a:picLocks noChangeAspect="1"/>
          </p:cNvPicPr>
          <p:nvPr/>
        </p:nvPicPr>
        <p:blipFill>
          <a:blip r:embed="rId4"/>
          <a:stretch>
            <a:fillRect/>
          </a:stretch>
        </p:blipFill>
        <p:spPr>
          <a:xfrm>
            <a:off x="5214888" y="935062"/>
            <a:ext cx="3929112" cy="2882573"/>
          </a:xfrm>
          <a:prstGeom prst="rect">
            <a:avLst/>
          </a:prstGeom>
        </p:spPr>
      </p:pic>
      <p:pic>
        <p:nvPicPr>
          <p:cNvPr id="13" name="Picture 12"/>
          <p:cNvPicPr>
            <a:picLocks noChangeAspect="1"/>
          </p:cNvPicPr>
          <p:nvPr/>
        </p:nvPicPr>
        <p:blipFill>
          <a:blip r:embed="rId5"/>
          <a:stretch>
            <a:fillRect/>
          </a:stretch>
        </p:blipFill>
        <p:spPr>
          <a:xfrm>
            <a:off x="5260919" y="3955484"/>
            <a:ext cx="3755157" cy="2767416"/>
          </a:xfrm>
          <a:prstGeom prst="rect">
            <a:avLst/>
          </a:prstGeom>
        </p:spPr>
      </p:pic>
      <p:sp>
        <p:nvSpPr>
          <p:cNvPr id="14" name="TextBox 13"/>
          <p:cNvSpPr txBox="1"/>
          <p:nvPr/>
        </p:nvSpPr>
        <p:spPr>
          <a:xfrm rot="16200000">
            <a:off x="-336265" y="3252132"/>
            <a:ext cx="1164875" cy="307777"/>
          </a:xfrm>
          <a:prstGeom prst="rect">
            <a:avLst/>
          </a:prstGeom>
          <a:noFill/>
        </p:spPr>
        <p:txBody>
          <a:bodyPr wrap="square" rtlCol="0">
            <a:spAutoFit/>
          </a:bodyPr>
          <a:lstStyle/>
          <a:p>
            <a:r>
              <a:rPr lang="en-US" dirty="0"/>
              <a:t>VERTICAL</a:t>
            </a:r>
          </a:p>
        </p:txBody>
      </p:sp>
      <p:sp>
        <p:nvSpPr>
          <p:cNvPr id="15" name="TextBox 14"/>
          <p:cNvSpPr txBox="1"/>
          <p:nvPr/>
        </p:nvSpPr>
        <p:spPr>
          <a:xfrm>
            <a:off x="6408287" y="3732543"/>
            <a:ext cx="1328421" cy="307777"/>
          </a:xfrm>
          <a:prstGeom prst="rect">
            <a:avLst/>
          </a:prstGeom>
          <a:noFill/>
        </p:spPr>
        <p:txBody>
          <a:bodyPr wrap="none" rtlCol="0">
            <a:spAutoFit/>
          </a:bodyPr>
          <a:lstStyle/>
          <a:p>
            <a:r>
              <a:rPr lang="en-US" dirty="0"/>
              <a:t>HORIZONTAL</a:t>
            </a:r>
          </a:p>
        </p:txBody>
      </p:sp>
      <p:sp>
        <p:nvSpPr>
          <p:cNvPr id="3" name="Slide Number Placeholder 2"/>
          <p:cNvSpPr>
            <a:spLocks noGrp="1"/>
          </p:cNvSpPr>
          <p:nvPr>
            <p:ph type="sldNum" sz="quarter" idx="11"/>
          </p:nvPr>
        </p:nvSpPr>
        <p:spPr/>
        <p:txBody>
          <a:bodyPr/>
          <a:lstStyle/>
          <a:p>
            <a:fld id="{8332A60F-DC28-914F-B40A-A132A807CBD5}" type="slidenum">
              <a:rPr lang="en-US" smtClean="0"/>
              <a:pPr/>
              <a:t>35</a:t>
            </a:fld>
            <a:endParaRPr lang="en-US"/>
          </a:p>
        </p:txBody>
      </p:sp>
    </p:spTree>
    <p:extLst>
      <p:ext uri="{BB962C8B-B14F-4D97-AF65-F5344CB8AC3E}">
        <p14:creationId xmlns:p14="http://schemas.microsoft.com/office/powerpoint/2010/main" val="3391555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rizontal_copol_reflect_norm_zoo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0198" y="3651721"/>
            <a:ext cx="5343802" cy="3206280"/>
          </a:xfrm>
          <a:prstGeom prst="rect">
            <a:avLst/>
          </a:prstGeom>
        </p:spPr>
      </p:pic>
      <p:pic>
        <p:nvPicPr>
          <p:cNvPr id="4" name="Picture 3" descr="vertical_copol_nosim_reflect_norm_zoo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333" y="844733"/>
            <a:ext cx="5207550" cy="3124529"/>
          </a:xfrm>
          <a:prstGeom prst="rect">
            <a:avLst/>
          </a:prstGeom>
        </p:spPr>
      </p:pic>
      <p:sp>
        <p:nvSpPr>
          <p:cNvPr id="2" name="Slide Number Placeholder 1"/>
          <p:cNvSpPr>
            <a:spLocks noGrp="1"/>
          </p:cNvSpPr>
          <p:nvPr>
            <p:ph type="sldNum" sz="quarter" idx="11"/>
          </p:nvPr>
        </p:nvSpPr>
        <p:spPr/>
        <p:txBody>
          <a:bodyPr/>
          <a:lstStyle/>
          <a:p>
            <a:fld id="{8332A60F-DC28-914F-B40A-A132A807CBD5}" type="slidenum">
              <a:rPr lang="en-US" smtClean="0"/>
              <a:pPr/>
              <a:t>36</a:t>
            </a:fld>
            <a:endParaRPr lang="en-US"/>
          </a:p>
        </p:txBody>
      </p:sp>
      <p:sp>
        <p:nvSpPr>
          <p:cNvPr id="3" name="Title 2"/>
          <p:cNvSpPr>
            <a:spLocks noGrp="1"/>
          </p:cNvSpPr>
          <p:nvPr>
            <p:ph type="title"/>
          </p:nvPr>
        </p:nvSpPr>
        <p:spPr/>
        <p:txBody>
          <a:bodyPr/>
          <a:lstStyle/>
          <a:p>
            <a:r>
              <a:rPr lang="en-US" sz="2800" dirty="0"/>
              <a:t>Horn testing results </a:t>
            </a:r>
            <a:r>
              <a:rPr lang="mr-IN" sz="2800" dirty="0"/>
              <a:t>–</a:t>
            </a:r>
            <a:r>
              <a:rPr lang="en-US" sz="2800" dirty="0"/>
              <a:t> Combination of all </a:t>
            </a:r>
            <a:r>
              <a:rPr lang="en-US" sz="2800" dirty="0" err="1"/>
              <a:t>freqs</a:t>
            </a:r>
            <a:r>
              <a:rPr lang="en-US" sz="2800" dirty="0"/>
              <a:t>.</a:t>
            </a:r>
          </a:p>
        </p:txBody>
      </p:sp>
      <p:sp>
        <p:nvSpPr>
          <p:cNvPr id="6" name="TextBox 5"/>
          <p:cNvSpPr txBox="1"/>
          <p:nvPr/>
        </p:nvSpPr>
        <p:spPr>
          <a:xfrm>
            <a:off x="6773660" y="4516136"/>
            <a:ext cx="1754319" cy="307777"/>
          </a:xfrm>
          <a:prstGeom prst="rect">
            <a:avLst/>
          </a:prstGeom>
          <a:noFill/>
        </p:spPr>
        <p:txBody>
          <a:bodyPr wrap="none" rtlCol="0">
            <a:spAutoFit/>
          </a:bodyPr>
          <a:lstStyle/>
          <a:p>
            <a:r>
              <a:rPr lang="en-US" dirty="0"/>
              <a:t>Vertical polarization</a:t>
            </a:r>
          </a:p>
        </p:txBody>
      </p:sp>
      <p:sp>
        <p:nvSpPr>
          <p:cNvPr id="7" name="TextBox 6"/>
          <p:cNvSpPr txBox="1"/>
          <p:nvPr/>
        </p:nvSpPr>
        <p:spPr>
          <a:xfrm>
            <a:off x="2639603" y="1510769"/>
            <a:ext cx="1961006" cy="307777"/>
          </a:xfrm>
          <a:prstGeom prst="rect">
            <a:avLst/>
          </a:prstGeom>
          <a:noFill/>
        </p:spPr>
        <p:txBody>
          <a:bodyPr wrap="none" rtlCol="0">
            <a:spAutoFit/>
          </a:bodyPr>
          <a:lstStyle/>
          <a:p>
            <a:r>
              <a:rPr lang="en-US" dirty="0"/>
              <a:t>Horizontal polarization  </a:t>
            </a:r>
          </a:p>
        </p:txBody>
      </p:sp>
      <p:sp>
        <p:nvSpPr>
          <p:cNvPr id="8" name="TextBox 7">
            <a:extLst>
              <a:ext uri="{FF2B5EF4-FFF2-40B4-BE49-F238E27FC236}">
                <a16:creationId xmlns:a16="http://schemas.microsoft.com/office/drawing/2014/main" id="{D7220BC6-D82F-5C4B-9FD1-F4BA42385350}"/>
              </a:ext>
            </a:extLst>
          </p:cNvPr>
          <p:cNvSpPr txBox="1"/>
          <p:nvPr/>
        </p:nvSpPr>
        <p:spPr>
          <a:xfrm>
            <a:off x="685800" y="6480048"/>
            <a:ext cx="2729643" cy="276999"/>
          </a:xfrm>
          <a:prstGeom prst="rect">
            <a:avLst/>
          </a:prstGeom>
          <a:noFill/>
        </p:spPr>
        <p:txBody>
          <a:bodyPr wrap="square" rtlCol="0">
            <a:spAutoFit/>
          </a:bodyPr>
          <a:lstStyle/>
          <a:p>
            <a:r>
              <a:rPr lang="en-US" sz="1200" dirty="0"/>
              <a:t>Wuensche et al. (arXiv:1911.13188)</a:t>
            </a:r>
          </a:p>
        </p:txBody>
      </p:sp>
      <p:sp>
        <p:nvSpPr>
          <p:cNvPr id="9" name="Footer Placeholder 8">
            <a:extLst>
              <a:ext uri="{FF2B5EF4-FFF2-40B4-BE49-F238E27FC236}">
                <a16:creationId xmlns:a16="http://schemas.microsoft.com/office/drawing/2014/main" id="{E040746D-13AE-4B44-BA2D-E29E6836D8D7}"/>
              </a:ext>
            </a:extLst>
          </p:cNvPr>
          <p:cNvSpPr>
            <a:spLocks noGrp="1"/>
          </p:cNvSpPr>
          <p:nvPr>
            <p:ph type="ftr" sz="quarter" idx="10"/>
          </p:nvPr>
        </p:nvSpPr>
        <p:spPr/>
        <p:txBody>
          <a:bodyPr/>
          <a:lstStyle/>
          <a:p>
            <a:r>
              <a:rPr lang="de-DE"/>
              <a:t>C. A. Wuensche (2021)</a:t>
            </a:r>
            <a:endParaRPr lang="en-US" dirty="0"/>
          </a:p>
        </p:txBody>
      </p:sp>
    </p:spTree>
    <p:extLst>
      <p:ext uri="{BB962C8B-B14F-4D97-AF65-F5344CB8AC3E}">
        <p14:creationId xmlns:p14="http://schemas.microsoft.com/office/powerpoint/2010/main" val="3381678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Horn testing results</a:t>
            </a:r>
          </a:p>
        </p:txBody>
      </p:sp>
      <p:graphicFrame>
        <p:nvGraphicFramePr>
          <p:cNvPr id="8" name="Chart 7"/>
          <p:cNvGraphicFramePr/>
          <p:nvPr>
            <p:extLst>
              <p:ext uri="{D42A27DB-BD31-4B8C-83A1-F6EECF244321}">
                <p14:modId xmlns:p14="http://schemas.microsoft.com/office/powerpoint/2010/main" val="3004575208"/>
              </p:ext>
            </p:extLst>
          </p:nvPr>
        </p:nvGraphicFramePr>
        <p:xfrm>
          <a:off x="694786" y="1357911"/>
          <a:ext cx="387345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extLst>
              <p:ext uri="{D42A27DB-BD31-4B8C-83A1-F6EECF244321}">
                <p14:modId xmlns:p14="http://schemas.microsoft.com/office/powerpoint/2010/main" val="3154597523"/>
              </p:ext>
            </p:extLst>
          </p:nvPr>
        </p:nvGraphicFramePr>
        <p:xfrm>
          <a:off x="730424" y="4114800"/>
          <a:ext cx="4091839"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2097795216"/>
              </p:ext>
            </p:extLst>
          </p:nvPr>
        </p:nvGraphicFramePr>
        <p:xfrm>
          <a:off x="4572000" y="2122869"/>
          <a:ext cx="4572000" cy="3111822"/>
        </p:xfrm>
        <a:graphic>
          <a:graphicData uri="http://schemas.openxmlformats.org/drawingml/2006/chart">
            <c:chart xmlns:c="http://schemas.openxmlformats.org/drawingml/2006/chart" xmlns:r="http://schemas.openxmlformats.org/officeDocument/2006/relationships" r:id="rId4"/>
          </a:graphicData>
        </a:graphic>
      </p:graphicFrame>
      <p:sp>
        <p:nvSpPr>
          <p:cNvPr id="5" name="Footer Placeholder 4"/>
          <p:cNvSpPr>
            <a:spLocks noGrp="1"/>
          </p:cNvSpPr>
          <p:nvPr>
            <p:ph type="ftr" sz="quarter" idx="10"/>
          </p:nvPr>
        </p:nvSpPr>
        <p:spPr/>
        <p:txBody>
          <a:bodyPr/>
          <a:lstStyle/>
          <a:p>
            <a:r>
              <a:rPr lang="de-DE"/>
              <a:t>C. A. Wuensche (2021)</a:t>
            </a:r>
            <a:endParaRPr lang="en-US" dirty="0"/>
          </a:p>
        </p:txBody>
      </p:sp>
      <p:sp>
        <p:nvSpPr>
          <p:cNvPr id="4" name="Slide Number Placeholder 3"/>
          <p:cNvSpPr>
            <a:spLocks noGrp="1"/>
          </p:cNvSpPr>
          <p:nvPr>
            <p:ph type="sldNum" sz="quarter" idx="11"/>
          </p:nvPr>
        </p:nvSpPr>
        <p:spPr/>
        <p:txBody>
          <a:bodyPr/>
          <a:lstStyle/>
          <a:p>
            <a:fld id="{8332A60F-DC28-914F-B40A-A132A807CBD5}" type="slidenum">
              <a:rPr lang="en-US" smtClean="0"/>
              <a:pPr/>
              <a:t>37</a:t>
            </a:fld>
            <a:endParaRPr lang="en-US"/>
          </a:p>
        </p:txBody>
      </p:sp>
      <p:sp>
        <p:nvSpPr>
          <p:cNvPr id="10" name="TextBox 9">
            <a:extLst>
              <a:ext uri="{FF2B5EF4-FFF2-40B4-BE49-F238E27FC236}">
                <a16:creationId xmlns:a16="http://schemas.microsoft.com/office/drawing/2014/main" id="{D6BDD3D4-5757-D448-8CE7-CB91DA2376A5}"/>
              </a:ext>
            </a:extLst>
          </p:cNvPr>
          <p:cNvSpPr txBox="1"/>
          <p:nvPr/>
        </p:nvSpPr>
        <p:spPr>
          <a:xfrm>
            <a:off x="6233160" y="6229800"/>
            <a:ext cx="2729643" cy="276999"/>
          </a:xfrm>
          <a:prstGeom prst="rect">
            <a:avLst/>
          </a:prstGeom>
          <a:noFill/>
        </p:spPr>
        <p:txBody>
          <a:bodyPr wrap="square" rtlCol="0">
            <a:spAutoFit/>
          </a:bodyPr>
          <a:lstStyle/>
          <a:p>
            <a:r>
              <a:rPr lang="en-US" sz="1200" dirty="0"/>
              <a:t>Wuensche et al. (arXiv:1911.13188)</a:t>
            </a:r>
          </a:p>
        </p:txBody>
      </p:sp>
    </p:spTree>
    <p:extLst>
      <p:ext uri="{BB962C8B-B14F-4D97-AF65-F5344CB8AC3E}">
        <p14:creationId xmlns:p14="http://schemas.microsoft.com/office/powerpoint/2010/main" val="551645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DCDC2A3-13B3-3C47-9076-690B6BFAC9D7}"/>
              </a:ext>
            </a:extLst>
          </p:cNvPr>
          <p:cNvSpPr>
            <a:spLocks noGrp="1"/>
          </p:cNvSpPr>
          <p:nvPr>
            <p:ph type="ftr" sz="quarter" idx="11"/>
          </p:nvPr>
        </p:nvSpPr>
        <p:spPr/>
        <p:txBody>
          <a:bodyPr/>
          <a:lstStyle/>
          <a:p>
            <a:r>
              <a:rPr lang="de-DE"/>
              <a:t>C. A. Wuensche (2021)</a:t>
            </a:r>
            <a:endParaRPr lang="en-US" dirty="0"/>
          </a:p>
        </p:txBody>
      </p:sp>
      <p:sp>
        <p:nvSpPr>
          <p:cNvPr id="2" name="Slide Number Placeholder 1">
            <a:extLst>
              <a:ext uri="{FF2B5EF4-FFF2-40B4-BE49-F238E27FC236}">
                <a16:creationId xmlns:a16="http://schemas.microsoft.com/office/drawing/2014/main" id="{537A9613-AA6C-E543-978E-F0E4494E1390}"/>
              </a:ext>
            </a:extLst>
          </p:cNvPr>
          <p:cNvSpPr>
            <a:spLocks noGrp="1"/>
          </p:cNvSpPr>
          <p:nvPr>
            <p:ph type="sldNum" sz="quarter" idx="12"/>
          </p:nvPr>
        </p:nvSpPr>
        <p:spPr/>
        <p:txBody>
          <a:bodyPr/>
          <a:lstStyle/>
          <a:p>
            <a:fld id="{E8F58C52-F31A-0746-ADA9-FE57D5E4643D}" type="slidenum">
              <a:rPr lang="en-US" smtClean="0"/>
              <a:pPr/>
              <a:t>38</a:t>
            </a:fld>
            <a:endParaRPr lang="en-US"/>
          </a:p>
        </p:txBody>
      </p:sp>
      <p:sp>
        <p:nvSpPr>
          <p:cNvPr id="4" name="Title 3">
            <a:extLst>
              <a:ext uri="{FF2B5EF4-FFF2-40B4-BE49-F238E27FC236}">
                <a16:creationId xmlns:a16="http://schemas.microsoft.com/office/drawing/2014/main" id="{10FE30F2-96B0-D543-B7B1-C73EB6CCD2D5}"/>
              </a:ext>
            </a:extLst>
          </p:cNvPr>
          <p:cNvSpPr>
            <a:spLocks noGrp="1"/>
          </p:cNvSpPr>
          <p:nvPr>
            <p:ph type="title"/>
          </p:nvPr>
        </p:nvSpPr>
        <p:spPr/>
        <p:txBody>
          <a:bodyPr/>
          <a:lstStyle/>
          <a:p>
            <a:pPr algn="ctr"/>
            <a:r>
              <a:rPr lang="en-BR" sz="4800" dirty="0"/>
              <a:t>Optical design</a:t>
            </a:r>
          </a:p>
        </p:txBody>
      </p:sp>
      <p:sp>
        <p:nvSpPr>
          <p:cNvPr id="6" name="TextBox 5">
            <a:extLst>
              <a:ext uri="{FF2B5EF4-FFF2-40B4-BE49-F238E27FC236}">
                <a16:creationId xmlns:a16="http://schemas.microsoft.com/office/drawing/2014/main" id="{A0EB12FC-A14A-6E4E-8F20-101D6A4A41F8}"/>
              </a:ext>
            </a:extLst>
          </p:cNvPr>
          <p:cNvSpPr txBox="1"/>
          <p:nvPr/>
        </p:nvSpPr>
        <p:spPr>
          <a:xfrm>
            <a:off x="1624331" y="5536565"/>
            <a:ext cx="6672995" cy="456343"/>
          </a:xfrm>
          <a:prstGeom prst="rect">
            <a:avLst/>
          </a:prstGeom>
          <a:noFill/>
        </p:spPr>
        <p:txBody>
          <a:bodyPr wrap="square" rtlCol="0">
            <a:spAutoFit/>
          </a:bodyPr>
          <a:lstStyle/>
          <a:p>
            <a:pPr>
              <a:lnSpc>
                <a:spcPct val="200000"/>
              </a:lnSpc>
            </a:pPr>
            <a:r>
              <a:rPr lang="en-US" dirty="0"/>
              <a:t>Coordinated by F. Abdalla, with original work from B. Maffei and I. Ferreira</a:t>
            </a:r>
          </a:p>
        </p:txBody>
      </p:sp>
    </p:spTree>
    <p:extLst>
      <p:ext uri="{BB962C8B-B14F-4D97-AF65-F5344CB8AC3E}">
        <p14:creationId xmlns:p14="http://schemas.microsoft.com/office/powerpoint/2010/main" val="424579205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map&#10;&#10;Description automatically generated">
            <a:extLst>
              <a:ext uri="{FF2B5EF4-FFF2-40B4-BE49-F238E27FC236}">
                <a16:creationId xmlns:a16="http://schemas.microsoft.com/office/drawing/2014/main" id="{EE899214-DEBF-1441-9EE8-6F9C4EA6C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923" y="784850"/>
            <a:ext cx="7301227" cy="5840981"/>
          </a:xfrm>
          <a:prstGeom prst="rect">
            <a:avLst/>
          </a:prstGeom>
        </p:spPr>
      </p:pic>
      <p:sp>
        <p:nvSpPr>
          <p:cNvPr id="5" name="Footer Placeholder 4"/>
          <p:cNvSpPr>
            <a:spLocks noGrp="1"/>
          </p:cNvSpPr>
          <p:nvPr>
            <p:ph type="ftr" sz="quarter" idx="11"/>
          </p:nvPr>
        </p:nvSpPr>
        <p:spPr/>
        <p:txBody>
          <a:bodyPr/>
          <a:lstStyle/>
          <a:p>
            <a:r>
              <a:rPr lang="de-DE"/>
              <a:t>C. A. Wuensche (2021)</a:t>
            </a:r>
            <a:endParaRPr lang="en-US" dirty="0"/>
          </a:p>
        </p:txBody>
      </p:sp>
      <p:sp>
        <p:nvSpPr>
          <p:cNvPr id="3" name="Slide Number Placeholder 2"/>
          <p:cNvSpPr>
            <a:spLocks noGrp="1"/>
          </p:cNvSpPr>
          <p:nvPr>
            <p:ph type="sldNum" sz="quarter" idx="12"/>
          </p:nvPr>
        </p:nvSpPr>
        <p:spPr/>
        <p:txBody>
          <a:bodyPr/>
          <a:lstStyle/>
          <a:p>
            <a:fld id="{8332A60F-DC28-914F-B40A-A132A807CBD5}" type="slidenum">
              <a:rPr lang="en-US" smtClean="0"/>
              <a:pPr/>
              <a:t>39</a:t>
            </a:fld>
            <a:endParaRPr lang="en-US"/>
          </a:p>
        </p:txBody>
      </p:sp>
      <p:sp>
        <p:nvSpPr>
          <p:cNvPr id="2" name="Title 1"/>
          <p:cNvSpPr>
            <a:spLocks noGrp="1"/>
          </p:cNvSpPr>
          <p:nvPr>
            <p:ph type="title"/>
          </p:nvPr>
        </p:nvSpPr>
        <p:spPr>
          <a:xfrm>
            <a:off x="1263650" y="331788"/>
            <a:ext cx="7880350" cy="728662"/>
          </a:xfrm>
        </p:spPr>
        <p:txBody>
          <a:bodyPr>
            <a:normAutofit/>
          </a:bodyPr>
          <a:lstStyle/>
          <a:p>
            <a:r>
              <a:rPr lang="en-US" sz="3600" dirty="0"/>
              <a:t>Sketch of 3-D model of optics</a:t>
            </a:r>
            <a:endParaRPr lang="en-US" sz="2200" dirty="0">
              <a:solidFill>
                <a:srgbClr val="FF0000"/>
              </a:solidFill>
            </a:endParaRPr>
          </a:p>
        </p:txBody>
      </p:sp>
      <p:sp>
        <p:nvSpPr>
          <p:cNvPr id="7" name="TextBox 6"/>
          <p:cNvSpPr txBox="1"/>
          <p:nvPr/>
        </p:nvSpPr>
        <p:spPr>
          <a:xfrm>
            <a:off x="440277" y="6521712"/>
            <a:ext cx="3771826" cy="276999"/>
          </a:xfrm>
          <a:prstGeom prst="rect">
            <a:avLst/>
          </a:prstGeom>
          <a:noFill/>
        </p:spPr>
        <p:txBody>
          <a:bodyPr wrap="square" rtlCol="0">
            <a:spAutoFit/>
          </a:bodyPr>
          <a:lstStyle/>
          <a:p>
            <a:pPr algn="ctr"/>
            <a:r>
              <a:rPr lang="en-US" sz="1200" dirty="0"/>
              <a:t>Source: BINGO Collaboration</a:t>
            </a:r>
          </a:p>
        </p:txBody>
      </p:sp>
      <p:sp>
        <p:nvSpPr>
          <p:cNvPr id="6" name="TextBox 5"/>
          <p:cNvSpPr txBox="1"/>
          <p:nvPr/>
        </p:nvSpPr>
        <p:spPr>
          <a:xfrm>
            <a:off x="7741505" y="1045195"/>
            <a:ext cx="1105291" cy="584776"/>
          </a:xfrm>
          <a:prstGeom prst="rect">
            <a:avLst/>
          </a:prstGeom>
          <a:noFill/>
        </p:spPr>
        <p:txBody>
          <a:bodyPr wrap="none" rtlCol="0">
            <a:spAutoFit/>
          </a:bodyPr>
          <a:lstStyle/>
          <a:p>
            <a:pPr algn="ctr"/>
            <a:r>
              <a:rPr lang="en-US" sz="1600" dirty="0"/>
              <a:t>Horn array</a:t>
            </a:r>
          </a:p>
          <a:p>
            <a:pPr algn="ctr"/>
            <a:r>
              <a:rPr lang="en-US" sz="1600" dirty="0"/>
              <a:t>(detectors)</a:t>
            </a:r>
          </a:p>
        </p:txBody>
      </p:sp>
      <p:sp>
        <p:nvSpPr>
          <p:cNvPr id="8" name="TextBox 7"/>
          <p:cNvSpPr txBox="1"/>
          <p:nvPr/>
        </p:nvSpPr>
        <p:spPr>
          <a:xfrm>
            <a:off x="7425075" y="5207122"/>
            <a:ext cx="1416073" cy="338554"/>
          </a:xfrm>
          <a:prstGeom prst="rect">
            <a:avLst/>
          </a:prstGeom>
          <a:noFill/>
        </p:spPr>
        <p:txBody>
          <a:bodyPr wrap="none" rtlCol="0">
            <a:spAutoFit/>
          </a:bodyPr>
          <a:lstStyle/>
          <a:p>
            <a:pPr algn="ctr"/>
            <a:r>
              <a:rPr lang="en-US" sz="1600" dirty="0"/>
              <a:t>Primary mirror</a:t>
            </a:r>
          </a:p>
        </p:txBody>
      </p:sp>
      <p:sp>
        <p:nvSpPr>
          <p:cNvPr id="9" name="TextBox 8"/>
          <p:cNvSpPr txBox="1"/>
          <p:nvPr/>
        </p:nvSpPr>
        <p:spPr>
          <a:xfrm>
            <a:off x="448476" y="1460694"/>
            <a:ext cx="1886798" cy="338554"/>
          </a:xfrm>
          <a:prstGeom prst="rect">
            <a:avLst/>
          </a:prstGeom>
          <a:noFill/>
        </p:spPr>
        <p:txBody>
          <a:bodyPr wrap="square" rtlCol="0">
            <a:spAutoFit/>
          </a:bodyPr>
          <a:lstStyle/>
          <a:p>
            <a:pPr algn="ctr"/>
            <a:r>
              <a:rPr lang="en-US" sz="1600" dirty="0"/>
              <a:t>Secondary mirror</a:t>
            </a:r>
          </a:p>
        </p:txBody>
      </p:sp>
      <p:cxnSp>
        <p:nvCxnSpPr>
          <p:cNvPr id="11" name="Straight Arrow Connector 10"/>
          <p:cNvCxnSpPr>
            <a:cxnSpLocks/>
          </p:cNvCxnSpPr>
          <p:nvPr/>
        </p:nvCxnSpPr>
        <p:spPr>
          <a:xfrm flipH="1" flipV="1">
            <a:off x="7444301" y="1544007"/>
            <a:ext cx="770063" cy="615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H="1" flipV="1">
            <a:off x="6045341" y="4158641"/>
            <a:ext cx="1379735" cy="11553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p:cNvCxnSpPr>
          <p:nvPr/>
        </p:nvCxnSpPr>
        <p:spPr>
          <a:xfrm flipH="1">
            <a:off x="7628351" y="1629971"/>
            <a:ext cx="655518" cy="131311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a:off x="960939" y="1881301"/>
            <a:ext cx="679971" cy="15476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953000" y="5549900"/>
            <a:ext cx="1092341" cy="307777"/>
          </a:xfrm>
          <a:prstGeom prst="rect">
            <a:avLst/>
          </a:prstGeom>
          <a:noFill/>
        </p:spPr>
        <p:txBody>
          <a:bodyPr wrap="none" rtlCol="0">
            <a:spAutoFit/>
          </a:bodyPr>
          <a:lstStyle/>
          <a:p>
            <a:r>
              <a:rPr lang="en-US" b="1" dirty="0" err="1"/>
              <a:t>Lat</a:t>
            </a:r>
            <a:r>
              <a:rPr lang="en-US" b="1" dirty="0"/>
              <a:t>: -7 </a:t>
            </a:r>
            <a:r>
              <a:rPr lang="en-US" b="1" dirty="0" err="1"/>
              <a:t>deg</a:t>
            </a:r>
            <a:endParaRPr lang="en-US" b="1" dirty="0"/>
          </a:p>
        </p:txBody>
      </p:sp>
    </p:spTree>
    <p:extLst>
      <p:ext uri="{BB962C8B-B14F-4D97-AF65-F5344CB8AC3E}">
        <p14:creationId xmlns:p14="http://schemas.microsoft.com/office/powerpoint/2010/main" val="362751414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txBox="1">
            <a:spLocks noGrp="1"/>
          </p:cNvSpPr>
          <p:nvPr>
            <p:ph type="title"/>
          </p:nvPr>
        </p:nvSpPr>
        <p:spPr>
          <a:xfrm>
            <a:off x="608320" y="721368"/>
            <a:ext cx="8678918" cy="523220"/>
          </a:xfrm>
          <a:prstGeom prst="rect">
            <a:avLst/>
          </a:prstGeom>
          <a:noFill/>
        </p:spPr>
        <p:txBody>
          <a:bodyPr wrap="square" rtlCol="0">
            <a:spAutoFit/>
          </a:bodyPr>
          <a:lstStyle/>
          <a:p>
            <a:r>
              <a:rPr lang="en-US" sz="2800" dirty="0"/>
              <a:t>BINGO - </a:t>
            </a:r>
            <a:r>
              <a:rPr lang="en-US" sz="2800" dirty="0">
                <a:solidFill>
                  <a:srgbClr val="FF0000"/>
                </a:solidFill>
              </a:rPr>
              <a:t>B</a:t>
            </a:r>
            <a:r>
              <a:rPr lang="en-US" sz="2800" dirty="0"/>
              <a:t>AOs in </a:t>
            </a:r>
            <a:r>
              <a:rPr lang="en-US" sz="2800" dirty="0">
                <a:solidFill>
                  <a:srgbClr val="FF0000"/>
                </a:solidFill>
              </a:rPr>
              <a:t>I</a:t>
            </a:r>
            <a:r>
              <a:rPr lang="en-US" sz="2800" dirty="0"/>
              <a:t>ntegrated </a:t>
            </a:r>
            <a:r>
              <a:rPr lang="en-US" sz="2800" dirty="0">
                <a:solidFill>
                  <a:srgbClr val="FF0000"/>
                </a:solidFill>
              </a:rPr>
              <a:t>N</a:t>
            </a:r>
            <a:r>
              <a:rPr lang="en-US" sz="2800" dirty="0"/>
              <a:t>eutral </a:t>
            </a:r>
            <a:r>
              <a:rPr lang="en-US" sz="2800" dirty="0">
                <a:solidFill>
                  <a:srgbClr val="FF0000"/>
                </a:solidFill>
              </a:rPr>
              <a:t>G</a:t>
            </a:r>
            <a:r>
              <a:rPr lang="en-US" sz="2800" dirty="0"/>
              <a:t>as </a:t>
            </a:r>
            <a:r>
              <a:rPr lang="en-US" sz="2800" dirty="0">
                <a:solidFill>
                  <a:srgbClr val="FF0000"/>
                </a:solidFill>
              </a:rPr>
              <a:t>O</a:t>
            </a:r>
            <a:r>
              <a:rPr lang="en-US" sz="2800" dirty="0"/>
              <a:t>bservations</a:t>
            </a:r>
            <a:endParaRPr lang="en-GB" sz="2800" dirty="0"/>
          </a:p>
        </p:txBody>
      </p:sp>
      <p:pic>
        <p:nvPicPr>
          <p:cNvPr id="16" name="Picture 15" descr="manchester-uni.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8320" y="2080279"/>
            <a:ext cx="1896609" cy="867433"/>
          </a:xfrm>
          <a:prstGeom prst="rect">
            <a:avLst/>
          </a:prstGeom>
        </p:spPr>
      </p:pic>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627" y="1443275"/>
            <a:ext cx="1080000" cy="607500"/>
          </a:xfrm>
          <a:prstGeom prst="rect">
            <a:avLst/>
          </a:prstGeom>
          <a:ln>
            <a:solidFill>
              <a:schemeClr val="accent3"/>
            </a:solidFill>
          </a:ln>
        </p:spPr>
      </p:pic>
      <p:pic>
        <p:nvPicPr>
          <p:cNvPr id="11" name="Picture 10" descr="UKZN-logo-larg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130" y="5353362"/>
            <a:ext cx="1662022" cy="729585"/>
          </a:xfrm>
          <a:prstGeom prst="rect">
            <a:avLst/>
          </a:prstGeom>
          <a:solidFill>
            <a:schemeClr val="bg1"/>
          </a:solidFill>
          <a:ln>
            <a:solidFill>
              <a:schemeClr val="bg1"/>
            </a:solidFill>
          </a:ln>
        </p:spPr>
      </p:pic>
      <p:pic>
        <p:nvPicPr>
          <p:cNvPr id="12" name="Picture 11"/>
          <p:cNvPicPr>
            <a:picLocks noChangeAspect="1"/>
          </p:cNvPicPr>
          <p:nvPr/>
        </p:nvPicPr>
        <p:blipFill>
          <a:blip r:embed="rId5"/>
          <a:stretch>
            <a:fillRect/>
          </a:stretch>
        </p:blipFill>
        <p:spPr>
          <a:xfrm>
            <a:off x="3408804" y="3439525"/>
            <a:ext cx="900000" cy="644919"/>
          </a:xfrm>
          <a:prstGeom prst="rect">
            <a:avLst/>
          </a:prstGeom>
        </p:spPr>
      </p:pic>
      <p:pic>
        <p:nvPicPr>
          <p:cNvPr id="2" name="Picture 1"/>
          <p:cNvPicPr>
            <a:picLocks noChangeAspect="1"/>
          </p:cNvPicPr>
          <p:nvPr/>
        </p:nvPicPr>
        <p:blipFill>
          <a:blip r:embed="rId6"/>
          <a:stretch>
            <a:fillRect/>
          </a:stretch>
        </p:blipFill>
        <p:spPr>
          <a:xfrm>
            <a:off x="5680019" y="1440497"/>
            <a:ext cx="1040400" cy="1040400"/>
          </a:xfrm>
          <a:prstGeom prst="rect">
            <a:avLst/>
          </a:prstGeom>
          <a:ln>
            <a:solidFill>
              <a:srgbClr val="00B050"/>
            </a:solidFill>
          </a:ln>
        </p:spPr>
      </p:pic>
      <p:pic>
        <p:nvPicPr>
          <p:cNvPr id="13" name="Picture 12" descr="lond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4933" y="1423425"/>
            <a:ext cx="1662022" cy="486920"/>
          </a:xfrm>
          <a:prstGeom prst="rect">
            <a:avLst/>
          </a:prstGeom>
        </p:spPr>
      </p:pic>
      <p:pic>
        <p:nvPicPr>
          <p:cNvPr id="14" name="Picture 13"/>
          <p:cNvPicPr>
            <a:picLocks noChangeAspect="1"/>
          </p:cNvPicPr>
          <p:nvPr/>
        </p:nvPicPr>
        <p:blipFill>
          <a:blip r:embed="rId8"/>
          <a:stretch>
            <a:fillRect/>
          </a:stretch>
        </p:blipFill>
        <p:spPr>
          <a:xfrm>
            <a:off x="608320" y="1435081"/>
            <a:ext cx="3014776" cy="533867"/>
          </a:xfrm>
          <a:prstGeom prst="rect">
            <a:avLst/>
          </a:prstGeom>
          <a:ln>
            <a:solidFill>
              <a:schemeClr val="accent5"/>
            </a:solidFill>
          </a:ln>
        </p:spPr>
      </p:pic>
      <p:pic>
        <p:nvPicPr>
          <p:cNvPr id="21" name="Picture 20"/>
          <p:cNvPicPr>
            <a:picLocks noChangeAspect="1"/>
          </p:cNvPicPr>
          <p:nvPr/>
        </p:nvPicPr>
        <p:blipFill>
          <a:blip r:embed="rId9"/>
          <a:stretch>
            <a:fillRect/>
          </a:stretch>
        </p:blipFill>
        <p:spPr>
          <a:xfrm>
            <a:off x="4830680" y="5524225"/>
            <a:ext cx="1114611" cy="445462"/>
          </a:xfrm>
          <a:prstGeom prst="rect">
            <a:avLst/>
          </a:prstGeom>
        </p:spPr>
      </p:pic>
      <p:pic>
        <p:nvPicPr>
          <p:cNvPr id="2050" name="Picture 2" descr="Instituto de Física UnB - Home | Facebook">
            <a:extLst>
              <a:ext uri="{FF2B5EF4-FFF2-40B4-BE49-F238E27FC236}">
                <a16:creationId xmlns:a16="http://schemas.microsoft.com/office/drawing/2014/main" id="{7014B642-1900-4446-B52E-76089E4C29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137" y="5029766"/>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x Planck Institute for Astrophysics | Garching bei München, Germany | MPA">
            <a:extLst>
              <a:ext uri="{FF2B5EF4-FFF2-40B4-BE49-F238E27FC236}">
                <a16:creationId xmlns:a16="http://schemas.microsoft.com/office/drawing/2014/main" id="{51F79846-25E5-214F-A13E-6042831F3C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0141" y="2178279"/>
            <a:ext cx="900000" cy="68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chnical University of Munich - Wikipedia">
            <a:extLst>
              <a:ext uri="{FF2B5EF4-FFF2-40B4-BE49-F238E27FC236}">
                <a16:creationId xmlns:a16="http://schemas.microsoft.com/office/drawing/2014/main" id="{6446A697-D09A-A94F-9891-6764B6E1C3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3115" t="29996" r="23133" b="29166"/>
          <a:stretch/>
        </p:blipFill>
        <p:spPr bwMode="auto">
          <a:xfrm>
            <a:off x="6634933" y="3399573"/>
            <a:ext cx="900000" cy="523089"/>
          </a:xfrm>
          <a:prstGeom prst="rect">
            <a:avLst/>
          </a:prstGeom>
          <a:solidFill>
            <a:schemeClr val="bg1"/>
          </a:solidFill>
        </p:spPr>
      </p:pic>
      <p:pic>
        <p:nvPicPr>
          <p:cNvPr id="2058" name="Picture 10" descr="Research Fellow in the Centre for Radio Astronomy Techniques and  Technologies (RATT) in the Department of Physics and Electronics | SA  Government Jobs">
            <a:extLst>
              <a:ext uri="{FF2B5EF4-FFF2-40B4-BE49-F238E27FC236}">
                <a16:creationId xmlns:a16="http://schemas.microsoft.com/office/drawing/2014/main" id="{6E8CA349-E44A-7A49-ABD2-A906EE822A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8905" y="428163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hanghai Jiao Tong University (@sjtu1896) | Twitter">
            <a:extLst>
              <a:ext uri="{FF2B5EF4-FFF2-40B4-BE49-F238E27FC236}">
                <a16:creationId xmlns:a16="http://schemas.microsoft.com/office/drawing/2014/main" id="{066424A7-0987-F349-BADC-11FEF85559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06935" y="219179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nstitute for Basic Science IBS | Smart Water Magazine">
            <a:extLst>
              <a:ext uri="{FF2B5EF4-FFF2-40B4-BE49-F238E27FC236}">
                <a16:creationId xmlns:a16="http://schemas.microsoft.com/office/drawing/2014/main" id="{AFD8D9B7-509D-5C4E-8F21-4319C17BEA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2417" y="3150594"/>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Organizing Committee | Shanghai 2019">
            <a:extLst>
              <a:ext uri="{FF2B5EF4-FFF2-40B4-BE49-F238E27FC236}">
                <a16:creationId xmlns:a16="http://schemas.microsoft.com/office/drawing/2014/main" id="{570BE884-2300-3F43-B354-C5234D37610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75097" y="3408718"/>
            <a:ext cx="900000" cy="900000"/>
          </a:xfrm>
          <a:prstGeom prst="rect">
            <a:avLst/>
          </a:prstGeom>
          <a:solidFill>
            <a:schemeClr val="bg1"/>
          </a:solidFill>
        </p:spPr>
      </p:pic>
      <p:pic>
        <p:nvPicPr>
          <p:cNvPr id="2066" name="Picture 18" descr="Astroparticle and Cosmology Laboratory - Wikipedia">
            <a:extLst>
              <a:ext uri="{FF2B5EF4-FFF2-40B4-BE49-F238E27FC236}">
                <a16:creationId xmlns:a16="http://schemas.microsoft.com/office/drawing/2014/main" id="{D4E0995F-6BEC-BF4C-9910-E31CE4557CD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7226" y="3321853"/>
            <a:ext cx="845618" cy="959777"/>
          </a:xfrm>
          <a:prstGeom prst="rect">
            <a:avLst/>
          </a:prstGeom>
          <a:solidFill>
            <a:schemeClr val="bg1"/>
          </a:solidFill>
        </p:spPr>
      </p:pic>
      <p:pic>
        <p:nvPicPr>
          <p:cNvPr id="2068" name="Picture 20" descr="Galactica - The COAST group simulation DataBase">
            <a:extLst>
              <a:ext uri="{FF2B5EF4-FFF2-40B4-BE49-F238E27FC236}">
                <a16:creationId xmlns:a16="http://schemas.microsoft.com/office/drawing/2014/main" id="{A00093BC-7CC2-994B-9422-A4639E3454A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5893" y="4468721"/>
            <a:ext cx="1499985" cy="47368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University of Science and Technology of China - Wikipedia">
            <a:extLst>
              <a:ext uri="{FF2B5EF4-FFF2-40B4-BE49-F238E27FC236}">
                <a16:creationId xmlns:a16="http://schemas.microsoft.com/office/drawing/2014/main" id="{64F4F610-9B59-5A4B-9F06-0F4DAFC9AA9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98377" y="3091798"/>
            <a:ext cx="900000" cy="900000"/>
          </a:xfrm>
          <a:prstGeom prst="rect">
            <a:avLst/>
          </a:prstGeom>
          <a:solidFill>
            <a:schemeClr val="bg1"/>
          </a:solidFill>
        </p:spPr>
      </p:pic>
      <p:pic>
        <p:nvPicPr>
          <p:cNvPr id="2072" name="Picture 24" descr="Facebook">
            <a:extLst>
              <a:ext uri="{FF2B5EF4-FFF2-40B4-BE49-F238E27FC236}">
                <a16:creationId xmlns:a16="http://schemas.microsoft.com/office/drawing/2014/main" id="{4A58B0F5-EB05-D64F-9B53-60870E823F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93533" y="5025245"/>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University of La Laguna (ULL) - Nautical and Maritime Programs">
            <a:extLst>
              <a:ext uri="{FF2B5EF4-FFF2-40B4-BE49-F238E27FC236}">
                <a16:creationId xmlns:a16="http://schemas.microsoft.com/office/drawing/2014/main" id="{6395804C-B821-6B41-AC4C-D25D0F03234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50881" y="4244089"/>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Yangzhou University - Photos | Facebook">
            <a:extLst>
              <a:ext uri="{FF2B5EF4-FFF2-40B4-BE49-F238E27FC236}">
                <a16:creationId xmlns:a16="http://schemas.microsoft.com/office/drawing/2014/main" id="{CD389AFE-C1D0-0044-9A4D-FF3E8B29F70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297186" y="237113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Logo UFPB — GOVERNO FEDERAL UNIVERSIDADE FEDERAL DA PARAÍBA - UFPB">
            <a:extLst>
              <a:ext uri="{FF2B5EF4-FFF2-40B4-BE49-F238E27FC236}">
                <a16:creationId xmlns:a16="http://schemas.microsoft.com/office/drawing/2014/main" id="{6C5DC731-959F-7943-85C6-45848DE5938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65810" y="4545450"/>
            <a:ext cx="900000" cy="671250"/>
          </a:xfrm>
          <a:prstGeom prst="rect">
            <a:avLst/>
          </a:prstGeom>
          <a:solidFill>
            <a:schemeClr val="tx1"/>
          </a:solidFill>
        </p:spPr>
      </p:pic>
      <p:pic>
        <p:nvPicPr>
          <p:cNvPr id="2082" name="Picture 34" descr="Dipartimento di Fisica Università degli Studi di Roma &amp;quot;Tor Vergata&amp;quot; -  Página inicial | Facebook">
            <a:extLst>
              <a:ext uri="{FF2B5EF4-FFF2-40B4-BE49-F238E27FC236}">
                <a16:creationId xmlns:a16="http://schemas.microsoft.com/office/drawing/2014/main" id="{B9300A22-EE35-954A-AA22-DAFC3BB8DA4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81627" y="4319667"/>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aoning Normal University - Wikipedia">
            <a:extLst>
              <a:ext uri="{FF2B5EF4-FFF2-40B4-BE49-F238E27FC236}">
                <a16:creationId xmlns:a16="http://schemas.microsoft.com/office/drawing/2014/main" id="{3D995CC8-19C2-2F49-BED4-F9DC7BBF08F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908144" y="5667168"/>
            <a:ext cx="900000" cy="838421"/>
          </a:xfrm>
          <a:prstGeom prst="rect">
            <a:avLst/>
          </a:prstGeom>
          <a:solidFill>
            <a:schemeClr val="bg1"/>
          </a:solidFill>
        </p:spPr>
      </p:pic>
      <p:sp>
        <p:nvSpPr>
          <p:cNvPr id="3" name="Footer Placeholder 2">
            <a:extLst>
              <a:ext uri="{FF2B5EF4-FFF2-40B4-BE49-F238E27FC236}">
                <a16:creationId xmlns:a16="http://schemas.microsoft.com/office/drawing/2014/main" id="{90E99B3F-B46E-8846-8D6C-3BC310DB789A}"/>
              </a:ext>
            </a:extLst>
          </p:cNvPr>
          <p:cNvSpPr>
            <a:spLocks noGrp="1"/>
          </p:cNvSpPr>
          <p:nvPr>
            <p:ph type="ftr" sz="quarter" idx="10"/>
          </p:nvPr>
        </p:nvSpPr>
        <p:spPr/>
        <p:txBody>
          <a:bodyPr/>
          <a:lstStyle/>
          <a:p>
            <a:r>
              <a:rPr lang="de-DE"/>
              <a:t>C. A. Wuensche (2021)</a:t>
            </a:r>
            <a:endParaRPr lang="en-US" dirty="0"/>
          </a:p>
        </p:txBody>
      </p:sp>
      <p:sp>
        <p:nvSpPr>
          <p:cNvPr id="4" name="Slide Number Placeholder 3">
            <a:extLst>
              <a:ext uri="{FF2B5EF4-FFF2-40B4-BE49-F238E27FC236}">
                <a16:creationId xmlns:a16="http://schemas.microsoft.com/office/drawing/2014/main" id="{11BBD54F-E319-B241-A1AD-018FB71CC95A}"/>
              </a:ext>
            </a:extLst>
          </p:cNvPr>
          <p:cNvSpPr>
            <a:spLocks noGrp="1"/>
          </p:cNvSpPr>
          <p:nvPr>
            <p:ph type="sldNum" sz="quarter" idx="11"/>
          </p:nvPr>
        </p:nvSpPr>
        <p:spPr/>
        <p:txBody>
          <a:bodyPr/>
          <a:lstStyle/>
          <a:p>
            <a:fld id="{8332A60F-DC28-914F-B40A-A132A807CBD5}" type="slidenum">
              <a:rPr lang="en-US" smtClean="0"/>
              <a:pPr/>
              <a:t>4</a:t>
            </a:fld>
            <a:endParaRPr lang="en-US"/>
          </a:p>
        </p:txBody>
      </p:sp>
      <p:sp>
        <p:nvSpPr>
          <p:cNvPr id="29" name="TextBox 28">
            <a:extLst>
              <a:ext uri="{FF2B5EF4-FFF2-40B4-BE49-F238E27FC236}">
                <a16:creationId xmlns:a16="http://schemas.microsoft.com/office/drawing/2014/main" id="{D4F3CE2E-387D-9044-93F3-165FB9A8F821}"/>
              </a:ext>
            </a:extLst>
          </p:cNvPr>
          <p:cNvSpPr txBox="1"/>
          <p:nvPr/>
        </p:nvSpPr>
        <p:spPr>
          <a:xfrm>
            <a:off x="766530" y="6166498"/>
            <a:ext cx="5953809" cy="523220"/>
          </a:xfrm>
          <a:prstGeom prst="rect">
            <a:avLst/>
          </a:prstGeom>
          <a:noFill/>
        </p:spPr>
        <p:txBody>
          <a:bodyPr wrap="none" rtlCol="0">
            <a:spAutoFit/>
          </a:bodyPr>
          <a:lstStyle/>
          <a:p>
            <a:r>
              <a:rPr lang="en-US" sz="2800" dirty="0">
                <a:solidFill>
                  <a:schemeClr val="bg2">
                    <a:lumMod val="60000"/>
                    <a:lumOff val="40000"/>
                  </a:schemeClr>
                </a:solidFill>
              </a:rPr>
              <a:t>Visit us at </a:t>
            </a:r>
            <a:r>
              <a:rPr lang="en-US" sz="2800" dirty="0">
                <a:solidFill>
                  <a:schemeClr val="bg2">
                    <a:lumMod val="60000"/>
                    <a:lumOff val="40000"/>
                  </a:schemeClr>
                </a:solidFill>
                <a:hlinkClick r:id="rId26"/>
              </a:rPr>
              <a:t>https://bingotelescope.org</a:t>
            </a:r>
            <a:endParaRPr lang="en-US" sz="2800" dirty="0">
              <a:solidFill>
                <a:schemeClr val="bg2">
                  <a:lumMod val="60000"/>
                  <a:lumOff val="40000"/>
                </a:schemeClr>
              </a:solidFill>
            </a:endParaRPr>
          </a:p>
        </p:txBody>
      </p:sp>
    </p:spTree>
    <p:extLst>
      <p:ext uri="{BB962C8B-B14F-4D97-AF65-F5344CB8AC3E}">
        <p14:creationId xmlns:p14="http://schemas.microsoft.com/office/powerpoint/2010/main" val="135636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FA48BBE-0417-8140-AFF6-13233303E62A}"/>
              </a:ext>
            </a:extLst>
          </p:cNvPr>
          <p:cNvSpPr>
            <a:spLocks noGrp="1"/>
          </p:cNvSpPr>
          <p:nvPr>
            <p:ph type="ftr" sz="quarter" idx="11"/>
          </p:nvPr>
        </p:nvSpPr>
        <p:spPr/>
        <p:txBody>
          <a:bodyPr/>
          <a:lstStyle/>
          <a:p>
            <a:r>
              <a:rPr lang="de-DE"/>
              <a:t>C. A. Wuensche (2021)</a:t>
            </a:r>
            <a:endParaRPr lang="en-US" dirty="0"/>
          </a:p>
        </p:txBody>
      </p:sp>
      <p:sp>
        <p:nvSpPr>
          <p:cNvPr id="5" name="Slide Number Placeholder 4">
            <a:extLst>
              <a:ext uri="{FF2B5EF4-FFF2-40B4-BE49-F238E27FC236}">
                <a16:creationId xmlns:a16="http://schemas.microsoft.com/office/drawing/2014/main" id="{CA4D6921-B2F1-5E41-9579-5E40B70D7E0B}"/>
              </a:ext>
            </a:extLst>
          </p:cNvPr>
          <p:cNvSpPr>
            <a:spLocks noGrp="1"/>
          </p:cNvSpPr>
          <p:nvPr>
            <p:ph type="sldNum" sz="quarter" idx="12"/>
          </p:nvPr>
        </p:nvSpPr>
        <p:spPr/>
        <p:txBody>
          <a:bodyPr/>
          <a:lstStyle/>
          <a:p>
            <a:fld id="{8332A60F-DC28-914F-B40A-A132A807CBD5}" type="slidenum">
              <a:rPr lang="en-US" smtClean="0"/>
              <a:pPr/>
              <a:t>40</a:t>
            </a:fld>
            <a:endParaRPr lang="en-US"/>
          </a:p>
        </p:txBody>
      </p:sp>
      <p:pic>
        <p:nvPicPr>
          <p:cNvPr id="7" name="Picture 6" descr="Chart, surface chart&#10;&#10;Description automatically generated">
            <a:extLst>
              <a:ext uri="{FF2B5EF4-FFF2-40B4-BE49-F238E27FC236}">
                <a16:creationId xmlns:a16="http://schemas.microsoft.com/office/drawing/2014/main" id="{EB4A406D-CFAB-DD4D-B66E-8B119592181D}"/>
              </a:ext>
            </a:extLst>
          </p:cNvPr>
          <p:cNvPicPr>
            <a:picLocks noChangeAspect="1"/>
          </p:cNvPicPr>
          <p:nvPr/>
        </p:nvPicPr>
        <p:blipFill rotWithShape="1">
          <a:blip r:embed="rId2">
            <a:extLst>
              <a:ext uri="{28A0092B-C50C-407E-A947-70E740481C1C}">
                <a14:useLocalDpi xmlns:a14="http://schemas.microsoft.com/office/drawing/2010/main" val="0"/>
              </a:ext>
            </a:extLst>
          </a:blip>
          <a:srcRect l="11843" t="13837" r="4737"/>
          <a:stretch/>
        </p:blipFill>
        <p:spPr>
          <a:xfrm>
            <a:off x="1016669" y="1047025"/>
            <a:ext cx="7628021" cy="5303362"/>
          </a:xfrm>
          <a:prstGeom prst="rect">
            <a:avLst/>
          </a:prstGeom>
        </p:spPr>
      </p:pic>
    </p:spTree>
    <p:extLst>
      <p:ext uri="{BB962C8B-B14F-4D97-AF65-F5344CB8AC3E}">
        <p14:creationId xmlns:p14="http://schemas.microsoft.com/office/powerpoint/2010/main" val="62506616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C3210E-CFB7-A144-BB63-A10002F29BF2}"/>
              </a:ext>
            </a:extLst>
          </p:cNvPr>
          <p:cNvSpPr>
            <a:spLocks noGrp="1"/>
          </p:cNvSpPr>
          <p:nvPr>
            <p:ph type="sldNum" sz="quarter" idx="11"/>
          </p:nvPr>
        </p:nvSpPr>
        <p:spPr/>
        <p:txBody>
          <a:bodyPr/>
          <a:lstStyle/>
          <a:p>
            <a:fld id="{8332A60F-DC28-914F-B40A-A132A807CBD5}" type="slidenum">
              <a:rPr lang="en-US" smtClean="0"/>
              <a:pPr/>
              <a:t>41</a:t>
            </a:fld>
            <a:endParaRPr lang="en-US"/>
          </a:p>
        </p:txBody>
      </p:sp>
      <p:sp>
        <p:nvSpPr>
          <p:cNvPr id="3" name="Title 2">
            <a:extLst>
              <a:ext uri="{FF2B5EF4-FFF2-40B4-BE49-F238E27FC236}">
                <a16:creationId xmlns:a16="http://schemas.microsoft.com/office/drawing/2014/main" id="{8AD90C1B-D4EE-8942-A366-63ED126AE09E}"/>
              </a:ext>
            </a:extLst>
          </p:cNvPr>
          <p:cNvSpPr>
            <a:spLocks noGrp="1"/>
          </p:cNvSpPr>
          <p:nvPr>
            <p:ph type="title"/>
          </p:nvPr>
        </p:nvSpPr>
        <p:spPr/>
        <p:txBody>
          <a:bodyPr/>
          <a:lstStyle/>
          <a:p>
            <a:r>
              <a:rPr lang="en-BR" dirty="0"/>
              <a:t>Primary dish</a:t>
            </a:r>
          </a:p>
        </p:txBody>
      </p:sp>
      <p:sp>
        <p:nvSpPr>
          <p:cNvPr id="4" name="Footer Placeholder 3">
            <a:extLst>
              <a:ext uri="{FF2B5EF4-FFF2-40B4-BE49-F238E27FC236}">
                <a16:creationId xmlns:a16="http://schemas.microsoft.com/office/drawing/2014/main" id="{BD597734-44AB-5941-94FA-A655D91FB2B5}"/>
              </a:ext>
            </a:extLst>
          </p:cNvPr>
          <p:cNvSpPr>
            <a:spLocks noGrp="1"/>
          </p:cNvSpPr>
          <p:nvPr>
            <p:ph type="ftr" sz="quarter" idx="10"/>
          </p:nvPr>
        </p:nvSpPr>
        <p:spPr/>
        <p:txBody>
          <a:bodyPr/>
          <a:lstStyle/>
          <a:p>
            <a:r>
              <a:rPr lang="de-DE"/>
              <a:t>C. A. Wuensche (2021)</a:t>
            </a:r>
            <a:endParaRPr lang="en-US" dirty="0"/>
          </a:p>
        </p:txBody>
      </p:sp>
      <p:pic>
        <p:nvPicPr>
          <p:cNvPr id="6" name="Picture 5">
            <a:extLst>
              <a:ext uri="{FF2B5EF4-FFF2-40B4-BE49-F238E27FC236}">
                <a16:creationId xmlns:a16="http://schemas.microsoft.com/office/drawing/2014/main" id="{6E023D20-C525-1B4E-B5EF-9682425DA9A8}"/>
              </a:ext>
            </a:extLst>
          </p:cNvPr>
          <p:cNvPicPr>
            <a:picLocks noChangeAspect="1"/>
          </p:cNvPicPr>
          <p:nvPr/>
        </p:nvPicPr>
        <p:blipFill rotWithShape="1">
          <a:blip r:embed="rId2">
            <a:extLst>
              <a:ext uri="{28A0092B-C50C-407E-A947-70E740481C1C}">
                <a14:useLocalDpi xmlns:a14="http://schemas.microsoft.com/office/drawing/2010/main" val="0"/>
              </a:ext>
            </a:extLst>
          </a:blip>
          <a:srcRect l="10496" t="8857" r="14271" b="17429"/>
          <a:stretch/>
        </p:blipFill>
        <p:spPr>
          <a:xfrm rot="-5400000">
            <a:off x="1681262" y="-701340"/>
            <a:ext cx="6488373" cy="9000000"/>
          </a:xfrm>
          <a:prstGeom prst="rect">
            <a:avLst/>
          </a:prstGeom>
        </p:spPr>
      </p:pic>
      <p:sp>
        <p:nvSpPr>
          <p:cNvPr id="7" name="TextBox 6">
            <a:extLst>
              <a:ext uri="{FF2B5EF4-FFF2-40B4-BE49-F238E27FC236}">
                <a16:creationId xmlns:a16="http://schemas.microsoft.com/office/drawing/2014/main" id="{DD0F4B8F-AEC9-7849-9F20-587989C85176}"/>
              </a:ext>
            </a:extLst>
          </p:cNvPr>
          <p:cNvSpPr txBox="1"/>
          <p:nvPr/>
        </p:nvSpPr>
        <p:spPr>
          <a:xfrm>
            <a:off x="647969" y="6291422"/>
            <a:ext cx="2622385" cy="276999"/>
          </a:xfrm>
          <a:prstGeom prst="rect">
            <a:avLst/>
          </a:prstGeom>
          <a:noFill/>
        </p:spPr>
        <p:txBody>
          <a:bodyPr wrap="none" rtlCol="0">
            <a:spAutoFit/>
          </a:bodyPr>
          <a:lstStyle/>
          <a:p>
            <a:r>
              <a:rPr lang="en-BR" sz="1200" dirty="0"/>
              <a:t>Source: Ponto de Apoio Engenharia</a:t>
            </a:r>
          </a:p>
        </p:txBody>
      </p:sp>
    </p:spTree>
    <p:extLst>
      <p:ext uri="{BB962C8B-B14F-4D97-AF65-F5344CB8AC3E}">
        <p14:creationId xmlns:p14="http://schemas.microsoft.com/office/powerpoint/2010/main" val="2120475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C3210E-CFB7-A144-BB63-A10002F29BF2}"/>
              </a:ext>
            </a:extLst>
          </p:cNvPr>
          <p:cNvSpPr>
            <a:spLocks noGrp="1"/>
          </p:cNvSpPr>
          <p:nvPr>
            <p:ph type="sldNum" sz="quarter" idx="11"/>
          </p:nvPr>
        </p:nvSpPr>
        <p:spPr/>
        <p:txBody>
          <a:bodyPr/>
          <a:lstStyle/>
          <a:p>
            <a:fld id="{8332A60F-DC28-914F-B40A-A132A807CBD5}" type="slidenum">
              <a:rPr lang="en-US" smtClean="0"/>
              <a:pPr/>
              <a:t>42</a:t>
            </a:fld>
            <a:endParaRPr lang="en-US"/>
          </a:p>
        </p:txBody>
      </p:sp>
      <p:sp>
        <p:nvSpPr>
          <p:cNvPr id="3" name="Title 2">
            <a:extLst>
              <a:ext uri="{FF2B5EF4-FFF2-40B4-BE49-F238E27FC236}">
                <a16:creationId xmlns:a16="http://schemas.microsoft.com/office/drawing/2014/main" id="{8AD90C1B-D4EE-8942-A366-63ED126AE09E}"/>
              </a:ext>
            </a:extLst>
          </p:cNvPr>
          <p:cNvSpPr>
            <a:spLocks noGrp="1"/>
          </p:cNvSpPr>
          <p:nvPr>
            <p:ph type="title"/>
          </p:nvPr>
        </p:nvSpPr>
        <p:spPr/>
        <p:txBody>
          <a:bodyPr/>
          <a:lstStyle/>
          <a:p>
            <a:r>
              <a:rPr lang="en-BR" dirty="0"/>
              <a:t>Secondary dish</a:t>
            </a:r>
          </a:p>
        </p:txBody>
      </p:sp>
      <p:sp>
        <p:nvSpPr>
          <p:cNvPr id="4" name="Footer Placeholder 3">
            <a:extLst>
              <a:ext uri="{FF2B5EF4-FFF2-40B4-BE49-F238E27FC236}">
                <a16:creationId xmlns:a16="http://schemas.microsoft.com/office/drawing/2014/main" id="{BD597734-44AB-5941-94FA-A655D91FB2B5}"/>
              </a:ext>
            </a:extLst>
          </p:cNvPr>
          <p:cNvSpPr>
            <a:spLocks noGrp="1"/>
          </p:cNvSpPr>
          <p:nvPr>
            <p:ph type="ftr" sz="quarter" idx="10"/>
          </p:nvPr>
        </p:nvSpPr>
        <p:spPr/>
        <p:txBody>
          <a:bodyPr/>
          <a:lstStyle/>
          <a:p>
            <a:r>
              <a:rPr lang="de-DE"/>
              <a:t>C. A. Wuensche (2021)</a:t>
            </a:r>
            <a:endParaRPr lang="en-US" dirty="0"/>
          </a:p>
        </p:txBody>
      </p:sp>
      <p:pic>
        <p:nvPicPr>
          <p:cNvPr id="8" name="Picture 7">
            <a:extLst>
              <a:ext uri="{FF2B5EF4-FFF2-40B4-BE49-F238E27FC236}">
                <a16:creationId xmlns:a16="http://schemas.microsoft.com/office/drawing/2014/main" id="{D0C90C53-0FE1-0D4A-B98B-732BE14DA18D}"/>
              </a:ext>
            </a:extLst>
          </p:cNvPr>
          <p:cNvPicPr>
            <a:picLocks noChangeAspect="1"/>
          </p:cNvPicPr>
          <p:nvPr/>
        </p:nvPicPr>
        <p:blipFill rotWithShape="1">
          <a:blip r:embed="rId2">
            <a:extLst>
              <a:ext uri="{28A0092B-C50C-407E-A947-70E740481C1C}">
                <a14:useLocalDpi xmlns:a14="http://schemas.microsoft.com/office/drawing/2010/main" val="0"/>
              </a:ext>
            </a:extLst>
          </a:blip>
          <a:srcRect l="11149" t="8404" r="14910" b="18834"/>
          <a:stretch/>
        </p:blipFill>
        <p:spPr>
          <a:xfrm rot="-5400000">
            <a:off x="1574919" y="-754426"/>
            <a:ext cx="6462000" cy="9002239"/>
          </a:xfrm>
          <a:prstGeom prst="rect">
            <a:avLst/>
          </a:prstGeom>
        </p:spPr>
      </p:pic>
      <p:sp>
        <p:nvSpPr>
          <p:cNvPr id="7" name="TextBox 6">
            <a:extLst>
              <a:ext uri="{FF2B5EF4-FFF2-40B4-BE49-F238E27FC236}">
                <a16:creationId xmlns:a16="http://schemas.microsoft.com/office/drawing/2014/main" id="{ED3AD58C-771D-8C45-8464-4774632411E6}"/>
              </a:ext>
            </a:extLst>
          </p:cNvPr>
          <p:cNvSpPr txBox="1"/>
          <p:nvPr/>
        </p:nvSpPr>
        <p:spPr>
          <a:xfrm>
            <a:off x="647969" y="6291422"/>
            <a:ext cx="2622385" cy="276999"/>
          </a:xfrm>
          <a:prstGeom prst="rect">
            <a:avLst/>
          </a:prstGeom>
          <a:noFill/>
        </p:spPr>
        <p:txBody>
          <a:bodyPr wrap="none" rtlCol="0">
            <a:spAutoFit/>
          </a:bodyPr>
          <a:lstStyle/>
          <a:p>
            <a:r>
              <a:rPr lang="en-BR" sz="1200" dirty="0"/>
              <a:t>Source: Ponto de Apoio Engenharia</a:t>
            </a:r>
          </a:p>
        </p:txBody>
      </p:sp>
    </p:spTree>
    <p:extLst>
      <p:ext uri="{BB962C8B-B14F-4D97-AF65-F5344CB8AC3E}">
        <p14:creationId xmlns:p14="http://schemas.microsoft.com/office/powerpoint/2010/main" val="3267193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a:t>C. A. Wuensche (2021)</a:t>
            </a:r>
            <a:endParaRPr lang="en-US" dirty="0"/>
          </a:p>
        </p:txBody>
      </p:sp>
      <p:sp>
        <p:nvSpPr>
          <p:cNvPr id="3" name="Slide Number Placeholder 2"/>
          <p:cNvSpPr>
            <a:spLocks noGrp="1"/>
          </p:cNvSpPr>
          <p:nvPr>
            <p:ph type="sldNum" sz="quarter" idx="12"/>
          </p:nvPr>
        </p:nvSpPr>
        <p:spPr/>
        <p:txBody>
          <a:bodyPr/>
          <a:lstStyle/>
          <a:p>
            <a:fld id="{8332A60F-DC28-914F-B40A-A132A807CBD5}" type="slidenum">
              <a:rPr lang="en-US" smtClean="0"/>
              <a:pPr/>
              <a:t>43</a:t>
            </a:fld>
            <a:endParaRPr lang="en-US"/>
          </a:p>
        </p:txBody>
      </p:sp>
      <p:pic>
        <p:nvPicPr>
          <p:cNvPr id="4" name="Picture 3"/>
          <p:cNvPicPr>
            <a:picLocks noChangeAspect="1"/>
          </p:cNvPicPr>
          <p:nvPr/>
        </p:nvPicPr>
        <p:blipFill>
          <a:blip r:embed="rId2"/>
          <a:stretch>
            <a:fillRect/>
          </a:stretch>
        </p:blipFill>
        <p:spPr>
          <a:xfrm>
            <a:off x="715121" y="764129"/>
            <a:ext cx="8186909" cy="5914458"/>
          </a:xfrm>
          <a:prstGeom prst="rect">
            <a:avLst/>
          </a:prstGeom>
        </p:spPr>
      </p:pic>
      <p:sp>
        <p:nvSpPr>
          <p:cNvPr id="5" name="TextBox 4">
            <a:extLst>
              <a:ext uri="{FF2B5EF4-FFF2-40B4-BE49-F238E27FC236}">
                <a16:creationId xmlns:a16="http://schemas.microsoft.com/office/drawing/2014/main" id="{213E42D5-0343-5740-9CBE-67F5D1DA33D5}"/>
              </a:ext>
            </a:extLst>
          </p:cNvPr>
          <p:cNvSpPr txBox="1"/>
          <p:nvPr/>
        </p:nvSpPr>
        <p:spPr>
          <a:xfrm>
            <a:off x="862302" y="6073388"/>
            <a:ext cx="3223511" cy="276999"/>
          </a:xfrm>
          <a:prstGeom prst="rect">
            <a:avLst/>
          </a:prstGeom>
          <a:noFill/>
        </p:spPr>
        <p:txBody>
          <a:bodyPr wrap="none" rtlCol="0">
            <a:spAutoFit/>
          </a:bodyPr>
          <a:lstStyle/>
          <a:p>
            <a:r>
              <a:rPr lang="en-BR" sz="1200" dirty="0"/>
              <a:t>Source: BINGO Collaboration (L. A. Reitano)</a:t>
            </a:r>
          </a:p>
        </p:txBody>
      </p:sp>
    </p:spTree>
    <p:extLst>
      <p:ext uri="{BB962C8B-B14F-4D97-AF65-F5344CB8AC3E}">
        <p14:creationId xmlns:p14="http://schemas.microsoft.com/office/powerpoint/2010/main" val="368562515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de-DE"/>
              <a:t>C. A. Wuensche (2021)</a:t>
            </a:r>
            <a:endParaRPr lang="en-US" dirty="0"/>
          </a:p>
        </p:txBody>
      </p:sp>
      <p:sp>
        <p:nvSpPr>
          <p:cNvPr id="3" name="Slide Number Placeholder 2"/>
          <p:cNvSpPr>
            <a:spLocks noGrp="1"/>
          </p:cNvSpPr>
          <p:nvPr>
            <p:ph type="sldNum" sz="quarter" idx="12"/>
          </p:nvPr>
        </p:nvSpPr>
        <p:spPr>
          <a:xfrm>
            <a:off x="8538298" y="6497377"/>
            <a:ext cx="605701" cy="360623"/>
          </a:xfrm>
        </p:spPr>
        <p:txBody>
          <a:bodyPr/>
          <a:lstStyle/>
          <a:p>
            <a:fld id="{8332A60F-DC28-914F-B40A-A132A807CBD5}" type="slidenum">
              <a:rPr lang="en-US" smtClean="0"/>
              <a:pPr/>
              <a:t>44</a:t>
            </a:fld>
            <a:endParaRPr lang="en-US" dirty="0"/>
          </a:p>
        </p:txBody>
      </p:sp>
      <p:sp>
        <p:nvSpPr>
          <p:cNvPr id="6" name="TextBox 5">
            <a:extLst>
              <a:ext uri="{FF2B5EF4-FFF2-40B4-BE49-F238E27FC236}">
                <a16:creationId xmlns:a16="http://schemas.microsoft.com/office/drawing/2014/main" id="{A78EA851-FFAB-1440-9218-BB619803582F}"/>
              </a:ext>
            </a:extLst>
          </p:cNvPr>
          <p:cNvSpPr txBox="1"/>
          <p:nvPr/>
        </p:nvSpPr>
        <p:spPr>
          <a:xfrm>
            <a:off x="647969" y="6291422"/>
            <a:ext cx="2622385" cy="276999"/>
          </a:xfrm>
          <a:prstGeom prst="rect">
            <a:avLst/>
          </a:prstGeom>
          <a:noFill/>
        </p:spPr>
        <p:txBody>
          <a:bodyPr wrap="none" rtlCol="0">
            <a:spAutoFit/>
          </a:bodyPr>
          <a:lstStyle/>
          <a:p>
            <a:r>
              <a:rPr lang="en-BR" sz="1200" dirty="0"/>
              <a:t>Source: Ponto de Apoio Engenharia</a:t>
            </a:r>
          </a:p>
        </p:txBody>
      </p:sp>
      <p:pic>
        <p:nvPicPr>
          <p:cNvPr id="8" name="Picture 7">
            <a:extLst>
              <a:ext uri="{FF2B5EF4-FFF2-40B4-BE49-F238E27FC236}">
                <a16:creationId xmlns:a16="http://schemas.microsoft.com/office/drawing/2014/main" id="{15C271D6-FFE6-2C4B-8814-D5BE162F1C1D}"/>
              </a:ext>
            </a:extLst>
          </p:cNvPr>
          <p:cNvPicPr>
            <a:picLocks noChangeAspect="1"/>
          </p:cNvPicPr>
          <p:nvPr/>
        </p:nvPicPr>
        <p:blipFill rotWithShape="1">
          <a:blip r:embed="rId2">
            <a:extLst>
              <a:ext uri="{28A0092B-C50C-407E-A947-70E740481C1C}">
                <a14:useLocalDpi xmlns:a14="http://schemas.microsoft.com/office/drawing/2010/main" val="0"/>
              </a:ext>
            </a:extLst>
          </a:blip>
          <a:srcRect t="23754"/>
          <a:stretch/>
        </p:blipFill>
        <p:spPr>
          <a:xfrm rot="5400000">
            <a:off x="741143" y="143751"/>
            <a:ext cx="5906936" cy="6366535"/>
          </a:xfrm>
          <a:prstGeom prst="rect">
            <a:avLst/>
          </a:prstGeom>
        </p:spPr>
      </p:pic>
    </p:spTree>
    <p:extLst>
      <p:ext uri="{BB962C8B-B14F-4D97-AF65-F5344CB8AC3E}">
        <p14:creationId xmlns:p14="http://schemas.microsoft.com/office/powerpoint/2010/main" val="51047120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Focal plane </a:t>
            </a:r>
            <a:r>
              <a:rPr lang="mr-IN" dirty="0"/>
              <a:t>–</a:t>
            </a:r>
            <a:r>
              <a:rPr lang="en-US" dirty="0"/>
              <a:t> 28 horns</a:t>
            </a:r>
          </a:p>
        </p:txBody>
      </p:sp>
      <p:sp>
        <p:nvSpPr>
          <p:cNvPr id="4" name="Footer Placeholder 3"/>
          <p:cNvSpPr>
            <a:spLocks noGrp="1"/>
          </p:cNvSpPr>
          <p:nvPr>
            <p:ph type="ftr" sz="quarter" idx="10"/>
          </p:nvPr>
        </p:nvSpPr>
        <p:spPr/>
        <p:txBody>
          <a:bodyPr/>
          <a:lstStyle/>
          <a:p>
            <a:r>
              <a:rPr lang="de-DE"/>
              <a:t>C. A. Wuensche (2021)</a:t>
            </a:r>
            <a:endParaRPr lang="en-US" dirty="0"/>
          </a:p>
        </p:txBody>
      </p:sp>
      <p:sp>
        <p:nvSpPr>
          <p:cNvPr id="22" name="TextBox 21"/>
          <p:cNvSpPr txBox="1"/>
          <p:nvPr/>
        </p:nvSpPr>
        <p:spPr>
          <a:xfrm>
            <a:off x="5397500" y="1270000"/>
            <a:ext cx="2805576" cy="307777"/>
          </a:xfrm>
          <a:prstGeom prst="rect">
            <a:avLst/>
          </a:prstGeom>
          <a:noFill/>
        </p:spPr>
        <p:txBody>
          <a:bodyPr wrap="none" rtlCol="0">
            <a:spAutoFit/>
          </a:bodyPr>
          <a:lstStyle/>
          <a:p>
            <a:r>
              <a:rPr lang="en-US" dirty="0"/>
              <a:t>Declination coverage: ~ 15.4 deg</a:t>
            </a:r>
          </a:p>
        </p:txBody>
      </p:sp>
      <p:sp>
        <p:nvSpPr>
          <p:cNvPr id="7" name="Slide Number Placeholder 6"/>
          <p:cNvSpPr>
            <a:spLocks noGrp="1"/>
          </p:cNvSpPr>
          <p:nvPr>
            <p:ph type="sldNum" sz="quarter" idx="11"/>
          </p:nvPr>
        </p:nvSpPr>
        <p:spPr/>
        <p:txBody>
          <a:bodyPr/>
          <a:lstStyle/>
          <a:p>
            <a:fld id="{8332A60F-DC28-914F-B40A-A132A807CBD5}" type="slidenum">
              <a:rPr lang="en-US" smtClean="0"/>
              <a:pPr/>
              <a:t>45</a:t>
            </a:fld>
            <a:endParaRPr lang="en-US"/>
          </a:p>
        </p:txBody>
      </p:sp>
      <p:pic>
        <p:nvPicPr>
          <p:cNvPr id="10" name="Picture 9">
            <a:extLst>
              <a:ext uri="{FF2B5EF4-FFF2-40B4-BE49-F238E27FC236}">
                <a16:creationId xmlns:a16="http://schemas.microsoft.com/office/drawing/2014/main" id="{7E4AC333-830F-2547-9A99-42CDDD9881CF}"/>
              </a:ext>
            </a:extLst>
          </p:cNvPr>
          <p:cNvPicPr>
            <a:picLocks noChangeAspect="1"/>
          </p:cNvPicPr>
          <p:nvPr/>
        </p:nvPicPr>
        <p:blipFill rotWithShape="1">
          <a:blip r:embed="rId2">
            <a:extLst>
              <a:ext uri="{28A0092B-C50C-407E-A947-70E740481C1C}">
                <a14:useLocalDpi xmlns:a14="http://schemas.microsoft.com/office/drawing/2010/main" val="0"/>
              </a:ext>
            </a:extLst>
          </a:blip>
          <a:srcRect l="19648" t="5179" r="25988"/>
          <a:stretch/>
        </p:blipFill>
        <p:spPr>
          <a:xfrm>
            <a:off x="685800" y="1270000"/>
            <a:ext cx="4020671" cy="5419034"/>
          </a:xfrm>
          <a:prstGeom prst="rect">
            <a:avLst/>
          </a:prstGeom>
        </p:spPr>
      </p:pic>
      <p:pic>
        <p:nvPicPr>
          <p:cNvPr id="13" name="Picture 12">
            <a:extLst>
              <a:ext uri="{FF2B5EF4-FFF2-40B4-BE49-F238E27FC236}">
                <a16:creationId xmlns:a16="http://schemas.microsoft.com/office/drawing/2014/main" id="{753208F2-D41F-DB46-849D-EEFFFA18B134}"/>
              </a:ext>
            </a:extLst>
          </p:cNvPr>
          <p:cNvPicPr>
            <a:picLocks noChangeAspect="1"/>
          </p:cNvPicPr>
          <p:nvPr/>
        </p:nvPicPr>
        <p:blipFill rotWithShape="1">
          <a:blip r:embed="rId3">
            <a:extLst>
              <a:ext uri="{28A0092B-C50C-407E-A947-70E740481C1C}">
                <a14:useLocalDpi xmlns:a14="http://schemas.microsoft.com/office/drawing/2010/main" val="0"/>
              </a:ext>
            </a:extLst>
          </a:blip>
          <a:srcRect l="19809" t="7563" r="23000" b="13411"/>
          <a:stretch/>
        </p:blipFill>
        <p:spPr>
          <a:xfrm>
            <a:off x="6181912" y="3429000"/>
            <a:ext cx="2657288" cy="2837330"/>
          </a:xfrm>
          <a:prstGeom prst="rect">
            <a:avLst/>
          </a:prstGeom>
        </p:spPr>
      </p:pic>
      <p:sp>
        <p:nvSpPr>
          <p:cNvPr id="16" name="TextBox 15">
            <a:extLst>
              <a:ext uri="{FF2B5EF4-FFF2-40B4-BE49-F238E27FC236}">
                <a16:creationId xmlns:a16="http://schemas.microsoft.com/office/drawing/2014/main" id="{22612D96-9AD4-2443-AC99-EC3E557FD105}"/>
              </a:ext>
            </a:extLst>
          </p:cNvPr>
          <p:cNvSpPr txBox="1"/>
          <p:nvPr/>
        </p:nvSpPr>
        <p:spPr>
          <a:xfrm>
            <a:off x="6335394" y="2962084"/>
            <a:ext cx="2350323" cy="307777"/>
          </a:xfrm>
          <a:prstGeom prst="rect">
            <a:avLst/>
          </a:prstGeom>
          <a:noFill/>
        </p:spPr>
        <p:txBody>
          <a:bodyPr wrap="none" rtlCol="0">
            <a:spAutoFit/>
          </a:bodyPr>
          <a:lstStyle/>
          <a:p>
            <a:r>
              <a:rPr lang="en-US" dirty="0"/>
              <a:t>Future upgrade to 56 horns</a:t>
            </a:r>
          </a:p>
        </p:txBody>
      </p:sp>
    </p:spTree>
    <p:extLst>
      <p:ext uri="{BB962C8B-B14F-4D97-AF65-F5344CB8AC3E}">
        <p14:creationId xmlns:p14="http://schemas.microsoft.com/office/powerpoint/2010/main" val="503245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372705DF-0B7F-C34C-AAE1-C1803860B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652" y="3149202"/>
            <a:ext cx="4606655" cy="3454991"/>
          </a:xfrm>
          <a:prstGeom prst="rect">
            <a:avLst/>
          </a:prstGeom>
        </p:spPr>
      </p:pic>
      <p:sp>
        <p:nvSpPr>
          <p:cNvPr id="2" name="Footer Placeholder 1">
            <a:extLst>
              <a:ext uri="{FF2B5EF4-FFF2-40B4-BE49-F238E27FC236}">
                <a16:creationId xmlns:a16="http://schemas.microsoft.com/office/drawing/2014/main" id="{2D02CFDE-5140-7040-B805-1DACD5BDC7B1}"/>
              </a:ext>
            </a:extLst>
          </p:cNvPr>
          <p:cNvSpPr>
            <a:spLocks noGrp="1"/>
          </p:cNvSpPr>
          <p:nvPr>
            <p:ph type="ftr" sz="quarter" idx="11"/>
          </p:nvPr>
        </p:nvSpPr>
        <p:spPr>
          <a:xfrm>
            <a:off x="3137004" y="6636507"/>
            <a:ext cx="3120652" cy="219354"/>
          </a:xfrm>
        </p:spPr>
        <p:txBody>
          <a:bodyPr/>
          <a:lstStyle/>
          <a:p>
            <a:r>
              <a:rPr lang="de-DE"/>
              <a:t>C. A. Wuensche (2021)</a:t>
            </a:r>
            <a:endParaRPr lang="en-US" dirty="0"/>
          </a:p>
        </p:txBody>
      </p:sp>
      <p:sp>
        <p:nvSpPr>
          <p:cNvPr id="3" name="Slide Number Placeholder 2">
            <a:extLst>
              <a:ext uri="{FF2B5EF4-FFF2-40B4-BE49-F238E27FC236}">
                <a16:creationId xmlns:a16="http://schemas.microsoft.com/office/drawing/2014/main" id="{538FA1CA-96FB-C94A-AF5C-50AAB59E852E}"/>
              </a:ext>
            </a:extLst>
          </p:cNvPr>
          <p:cNvSpPr>
            <a:spLocks noGrp="1"/>
          </p:cNvSpPr>
          <p:nvPr>
            <p:ph type="sldNum" sz="quarter" idx="12"/>
          </p:nvPr>
        </p:nvSpPr>
        <p:spPr/>
        <p:txBody>
          <a:bodyPr/>
          <a:lstStyle/>
          <a:p>
            <a:fld id="{8332A60F-DC28-914F-B40A-A132A807CBD5}" type="slidenum">
              <a:rPr lang="en-US" smtClean="0"/>
              <a:pPr/>
              <a:t>46</a:t>
            </a:fld>
            <a:endParaRPr lang="en-US"/>
          </a:p>
        </p:txBody>
      </p:sp>
      <p:sp>
        <p:nvSpPr>
          <p:cNvPr id="11" name="TextBox 10">
            <a:extLst>
              <a:ext uri="{FF2B5EF4-FFF2-40B4-BE49-F238E27FC236}">
                <a16:creationId xmlns:a16="http://schemas.microsoft.com/office/drawing/2014/main" id="{AB3F2D83-15B8-854F-B2D7-E9693BBE67C7}"/>
              </a:ext>
            </a:extLst>
          </p:cNvPr>
          <p:cNvSpPr txBox="1"/>
          <p:nvPr/>
        </p:nvSpPr>
        <p:spPr>
          <a:xfrm>
            <a:off x="518869" y="5797571"/>
            <a:ext cx="2034931" cy="461665"/>
          </a:xfrm>
          <a:prstGeom prst="rect">
            <a:avLst/>
          </a:prstGeom>
          <a:noFill/>
        </p:spPr>
        <p:txBody>
          <a:bodyPr wrap="square" rtlCol="0">
            <a:spAutoFit/>
          </a:bodyPr>
          <a:lstStyle/>
          <a:p>
            <a:r>
              <a:rPr lang="en-BR" sz="1200" dirty="0"/>
              <a:t>Abdalla, Marins, Mota et al., submitted to A&amp;A</a:t>
            </a:r>
          </a:p>
        </p:txBody>
      </p:sp>
      <p:pic>
        <p:nvPicPr>
          <p:cNvPr id="6" name="Picture 5" descr="A picture containing diagram&#10;&#10;Description automatically generated">
            <a:extLst>
              <a:ext uri="{FF2B5EF4-FFF2-40B4-BE49-F238E27FC236}">
                <a16:creationId xmlns:a16="http://schemas.microsoft.com/office/drawing/2014/main" id="{2F4EBD23-BA1F-6F44-B020-D3A8B948D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82" y="419841"/>
            <a:ext cx="4765843" cy="3574382"/>
          </a:xfrm>
          <a:prstGeom prst="rect">
            <a:avLst/>
          </a:prstGeom>
        </p:spPr>
      </p:pic>
    </p:spTree>
    <p:extLst>
      <p:ext uri="{BB962C8B-B14F-4D97-AF65-F5344CB8AC3E}">
        <p14:creationId xmlns:p14="http://schemas.microsoft.com/office/powerpoint/2010/main" val="34533670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493A31-0A69-CE42-A512-5C28574111C5}"/>
              </a:ext>
            </a:extLst>
          </p:cNvPr>
          <p:cNvSpPr>
            <a:spLocks noGrp="1"/>
          </p:cNvSpPr>
          <p:nvPr>
            <p:ph type="ftr" sz="quarter" idx="11"/>
          </p:nvPr>
        </p:nvSpPr>
        <p:spPr/>
        <p:txBody>
          <a:bodyPr/>
          <a:lstStyle/>
          <a:p>
            <a:r>
              <a:rPr lang="de-DE"/>
              <a:t>C. A. Wuensche (2021)</a:t>
            </a:r>
            <a:endParaRPr lang="en-US" dirty="0"/>
          </a:p>
        </p:txBody>
      </p:sp>
      <p:sp>
        <p:nvSpPr>
          <p:cNvPr id="3" name="Slide Number Placeholder 2">
            <a:extLst>
              <a:ext uri="{FF2B5EF4-FFF2-40B4-BE49-F238E27FC236}">
                <a16:creationId xmlns:a16="http://schemas.microsoft.com/office/drawing/2014/main" id="{5C11D952-325F-3545-8359-5963EA903035}"/>
              </a:ext>
            </a:extLst>
          </p:cNvPr>
          <p:cNvSpPr>
            <a:spLocks noGrp="1"/>
          </p:cNvSpPr>
          <p:nvPr>
            <p:ph type="sldNum" sz="quarter" idx="12"/>
          </p:nvPr>
        </p:nvSpPr>
        <p:spPr/>
        <p:txBody>
          <a:bodyPr/>
          <a:lstStyle/>
          <a:p>
            <a:fld id="{8332A60F-DC28-914F-B40A-A132A807CBD5}" type="slidenum">
              <a:rPr lang="en-US" smtClean="0"/>
              <a:pPr/>
              <a:t>47</a:t>
            </a:fld>
            <a:endParaRPr lang="en-US"/>
          </a:p>
        </p:txBody>
      </p:sp>
      <p:pic>
        <p:nvPicPr>
          <p:cNvPr id="5" name="Picture 4" descr="A picture containing clock&#10;&#10;Description automatically generated">
            <a:extLst>
              <a:ext uri="{FF2B5EF4-FFF2-40B4-BE49-F238E27FC236}">
                <a16:creationId xmlns:a16="http://schemas.microsoft.com/office/drawing/2014/main" id="{EE6E3274-3D89-C143-8DE8-22D0ABA6B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94" y="563523"/>
            <a:ext cx="3822386" cy="4192003"/>
          </a:xfrm>
          <a:prstGeom prst="rect">
            <a:avLst/>
          </a:prstGeom>
        </p:spPr>
      </p:pic>
      <p:pic>
        <p:nvPicPr>
          <p:cNvPr id="7" name="Picture 6" descr="Chart, histogram&#10;&#10;Description automatically generated">
            <a:extLst>
              <a:ext uri="{FF2B5EF4-FFF2-40B4-BE49-F238E27FC236}">
                <a16:creationId xmlns:a16="http://schemas.microsoft.com/office/drawing/2014/main" id="{8B3CD7B3-17E1-2E43-BF75-EF629EBBC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471" y="3311104"/>
            <a:ext cx="4598528" cy="3254631"/>
          </a:xfrm>
          <a:prstGeom prst="rect">
            <a:avLst/>
          </a:prstGeom>
        </p:spPr>
      </p:pic>
      <p:pic>
        <p:nvPicPr>
          <p:cNvPr id="8" name="Picture 7" descr="Chart, line chart&#10;&#10;Description automatically generated">
            <a:extLst>
              <a:ext uri="{FF2B5EF4-FFF2-40B4-BE49-F238E27FC236}">
                <a16:creationId xmlns:a16="http://schemas.microsoft.com/office/drawing/2014/main" id="{431C598E-0CAB-8047-8637-68E328130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472" y="59289"/>
            <a:ext cx="4355996" cy="3266997"/>
          </a:xfrm>
          <a:prstGeom prst="rect">
            <a:avLst/>
          </a:prstGeom>
        </p:spPr>
      </p:pic>
      <p:sp>
        <p:nvSpPr>
          <p:cNvPr id="4" name="Rectangle 3">
            <a:extLst>
              <a:ext uri="{FF2B5EF4-FFF2-40B4-BE49-F238E27FC236}">
                <a16:creationId xmlns:a16="http://schemas.microsoft.com/office/drawing/2014/main" id="{898F0AE9-2E1F-7840-99B1-4A5AFD0CD496}"/>
              </a:ext>
            </a:extLst>
          </p:cNvPr>
          <p:cNvSpPr/>
          <p:nvPr/>
        </p:nvSpPr>
        <p:spPr>
          <a:xfrm>
            <a:off x="698565" y="6140588"/>
            <a:ext cx="2405980" cy="276999"/>
          </a:xfrm>
          <a:prstGeom prst="rect">
            <a:avLst/>
          </a:prstGeom>
        </p:spPr>
        <p:txBody>
          <a:bodyPr wrap="none">
            <a:spAutoFit/>
          </a:bodyPr>
          <a:lstStyle/>
          <a:p>
            <a:r>
              <a:rPr lang="en-BR" sz="1200" dirty="0"/>
              <a:t>Liccardo et al., submitted to A&amp;A</a:t>
            </a:r>
            <a:endParaRPr lang="en-US" sz="1200" dirty="0"/>
          </a:p>
        </p:txBody>
      </p:sp>
    </p:spTree>
    <p:extLst>
      <p:ext uri="{BB962C8B-B14F-4D97-AF65-F5344CB8AC3E}">
        <p14:creationId xmlns:p14="http://schemas.microsoft.com/office/powerpoint/2010/main" val="391799995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de-DE"/>
              <a:t>C. A. Wuensche (2021)</a:t>
            </a:r>
            <a:endParaRPr lang="en-US" dirty="0"/>
          </a:p>
        </p:txBody>
      </p:sp>
      <p:sp>
        <p:nvSpPr>
          <p:cNvPr id="3" name="Slide Number Placeholder 2"/>
          <p:cNvSpPr>
            <a:spLocks noGrp="1"/>
          </p:cNvSpPr>
          <p:nvPr>
            <p:ph type="sldNum" sz="quarter" idx="12"/>
          </p:nvPr>
        </p:nvSpPr>
        <p:spPr/>
        <p:txBody>
          <a:bodyPr/>
          <a:lstStyle/>
          <a:p>
            <a:fld id="{8332A60F-DC28-914F-B40A-A132A807CBD5}" type="slidenum">
              <a:rPr lang="en-US" smtClean="0"/>
              <a:pPr/>
              <a:t>48</a:t>
            </a:fld>
            <a:endParaRPr lang="en-US"/>
          </a:p>
        </p:txBody>
      </p:sp>
      <p:sp>
        <p:nvSpPr>
          <p:cNvPr id="7" name="Title 1"/>
          <p:cNvSpPr>
            <a:spLocks noGrp="1"/>
          </p:cNvSpPr>
          <p:nvPr>
            <p:ph type="title"/>
          </p:nvPr>
        </p:nvSpPr>
        <p:spPr/>
        <p:txBody>
          <a:bodyPr/>
          <a:lstStyle/>
          <a:p>
            <a:pPr algn="ctr"/>
            <a:r>
              <a:rPr lang="en-US" sz="4800" dirty="0"/>
              <a:t>Data Analysis</a:t>
            </a:r>
          </a:p>
        </p:txBody>
      </p:sp>
      <p:sp>
        <p:nvSpPr>
          <p:cNvPr id="5" name="TextBox 4">
            <a:extLst>
              <a:ext uri="{FF2B5EF4-FFF2-40B4-BE49-F238E27FC236}">
                <a16:creationId xmlns:a16="http://schemas.microsoft.com/office/drawing/2014/main" id="{4ACBCDD3-E81F-A045-8465-B4E1752ABDE2}"/>
              </a:ext>
            </a:extLst>
          </p:cNvPr>
          <p:cNvSpPr txBox="1"/>
          <p:nvPr/>
        </p:nvSpPr>
        <p:spPr>
          <a:xfrm>
            <a:off x="1180416" y="5107063"/>
            <a:ext cx="7061059" cy="307777"/>
          </a:xfrm>
          <a:prstGeom prst="rect">
            <a:avLst/>
          </a:prstGeom>
          <a:noFill/>
        </p:spPr>
        <p:txBody>
          <a:bodyPr wrap="square" rtlCol="0">
            <a:spAutoFit/>
          </a:bodyPr>
          <a:lstStyle/>
          <a:p>
            <a:r>
              <a:rPr lang="en-BR" dirty="0"/>
              <a:t>Led by F. Abdalla</a:t>
            </a:r>
          </a:p>
        </p:txBody>
      </p:sp>
    </p:spTree>
    <p:extLst>
      <p:ext uri="{BB962C8B-B14F-4D97-AF65-F5344CB8AC3E}">
        <p14:creationId xmlns:p14="http://schemas.microsoft.com/office/powerpoint/2010/main" val="170665429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Foreground budget</a:t>
            </a:r>
          </a:p>
        </p:txBody>
      </p:sp>
      <p:sp>
        <p:nvSpPr>
          <p:cNvPr id="6" name="Content Placeholder 5"/>
          <p:cNvSpPr>
            <a:spLocks noGrp="1"/>
          </p:cNvSpPr>
          <p:nvPr>
            <p:ph idx="1"/>
          </p:nvPr>
        </p:nvSpPr>
        <p:spPr>
          <a:xfrm>
            <a:off x="609600" y="5740785"/>
            <a:ext cx="8229600" cy="507613"/>
          </a:xfrm>
        </p:spPr>
        <p:txBody>
          <a:bodyPr/>
          <a:lstStyle/>
          <a:p>
            <a:r>
              <a:rPr lang="en-US" sz="2000" dirty="0"/>
              <a:t>From </a:t>
            </a:r>
            <a:r>
              <a:rPr lang="en-US" sz="2000" dirty="0" err="1"/>
              <a:t>Battye</a:t>
            </a:r>
            <a:r>
              <a:rPr lang="en-US" sz="2000" dirty="0"/>
              <a:t> et al. (2013), still valid for the current BINGO configuration</a:t>
            </a:r>
          </a:p>
        </p:txBody>
      </p:sp>
      <p:sp>
        <p:nvSpPr>
          <p:cNvPr id="2" name="Slide Number Placeholder 1"/>
          <p:cNvSpPr>
            <a:spLocks noGrp="1"/>
          </p:cNvSpPr>
          <p:nvPr>
            <p:ph type="sldNum" sz="quarter" idx="11"/>
          </p:nvPr>
        </p:nvSpPr>
        <p:spPr/>
        <p:txBody>
          <a:bodyPr/>
          <a:lstStyle/>
          <a:p>
            <a:fld id="{DDD7C5CD-8F95-6441-BBF0-15F833C0AD9D}" type="slidenum">
              <a:rPr lang="en-US" smtClean="0"/>
              <a:pPr/>
              <a:t>49</a:t>
            </a:fld>
            <a:endParaRPr lang="en-US"/>
          </a:p>
        </p:txBody>
      </p:sp>
      <p:pic>
        <p:nvPicPr>
          <p:cNvPr id="4" name="Picture 3"/>
          <p:cNvPicPr>
            <a:picLocks noChangeAspect="1"/>
          </p:cNvPicPr>
          <p:nvPr/>
        </p:nvPicPr>
        <p:blipFill>
          <a:blip r:embed="rId2"/>
          <a:stretch>
            <a:fillRect/>
          </a:stretch>
        </p:blipFill>
        <p:spPr>
          <a:xfrm>
            <a:off x="502649" y="1264268"/>
            <a:ext cx="8525004" cy="3251245"/>
          </a:xfrm>
          <a:prstGeom prst="rect">
            <a:avLst/>
          </a:prstGeom>
        </p:spPr>
      </p:pic>
      <p:sp>
        <p:nvSpPr>
          <p:cNvPr id="7" name="Rectangle 6"/>
          <p:cNvSpPr/>
          <p:nvPr/>
        </p:nvSpPr>
        <p:spPr bwMode="auto">
          <a:xfrm>
            <a:off x="905434" y="3844948"/>
            <a:ext cx="3445352" cy="470330"/>
          </a:xfrm>
          <a:prstGeom prst="rect">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
        <p:nvSpPr>
          <p:cNvPr id="3" name="Footer Placeholder 2"/>
          <p:cNvSpPr>
            <a:spLocks noGrp="1"/>
          </p:cNvSpPr>
          <p:nvPr>
            <p:ph type="ftr" sz="quarter" idx="10"/>
          </p:nvPr>
        </p:nvSpPr>
        <p:spPr/>
        <p:txBody>
          <a:bodyPr/>
          <a:lstStyle/>
          <a:p>
            <a:r>
              <a:rPr lang="de-DE"/>
              <a:t>C. A. Wuensche (2021)</a:t>
            </a:r>
            <a:endParaRPr lang="en-US" dirty="0"/>
          </a:p>
        </p:txBody>
      </p:sp>
    </p:spTree>
    <p:extLst>
      <p:ext uri="{BB962C8B-B14F-4D97-AF65-F5344CB8AC3E}">
        <p14:creationId xmlns:p14="http://schemas.microsoft.com/office/powerpoint/2010/main" val="2604107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sponsors</a:t>
            </a:r>
          </a:p>
        </p:txBody>
      </p:sp>
      <p:pic>
        <p:nvPicPr>
          <p:cNvPr id="1026" name="Picture 2">
            <a:extLst>
              <a:ext uri="{FF2B5EF4-FFF2-40B4-BE49-F238E27FC236}">
                <a16:creationId xmlns:a16="http://schemas.microsoft.com/office/drawing/2014/main" id="{0F5DFC09-EE1A-B34F-8568-B791E4874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817" y="5018519"/>
            <a:ext cx="3040183" cy="12160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849D5D9-6467-4844-A66B-B7B3ADC4D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457" y="2244828"/>
            <a:ext cx="1498600" cy="1498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3CB459-4166-D743-AC56-36CDE92A3E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147" y="1170856"/>
            <a:ext cx="2374705" cy="1498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AA96A1ED-0C3E-B34F-B3C7-AA378AE97C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2081" y="2248010"/>
            <a:ext cx="2152595" cy="13991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57EC9AA-DFC5-C14E-88E9-E8594222E9E5}"/>
              </a:ext>
            </a:extLst>
          </p:cNvPr>
          <p:cNvPicPr>
            <a:picLocks noChangeAspect="1"/>
          </p:cNvPicPr>
          <p:nvPr/>
        </p:nvPicPr>
        <p:blipFill rotWithShape="1">
          <a:blip r:embed="rId7"/>
          <a:srcRect r="37573"/>
          <a:stretch/>
        </p:blipFill>
        <p:spPr>
          <a:xfrm>
            <a:off x="5804492" y="4474060"/>
            <a:ext cx="2599255" cy="867433"/>
          </a:xfrm>
          <a:prstGeom prst="rect">
            <a:avLst/>
          </a:prstGeom>
        </p:spPr>
      </p:pic>
      <p:sp>
        <p:nvSpPr>
          <p:cNvPr id="3" name="Footer Placeholder 2">
            <a:extLst>
              <a:ext uri="{FF2B5EF4-FFF2-40B4-BE49-F238E27FC236}">
                <a16:creationId xmlns:a16="http://schemas.microsoft.com/office/drawing/2014/main" id="{0E4EC839-6F0C-F043-8F6B-6908654A2DE9}"/>
              </a:ext>
            </a:extLst>
          </p:cNvPr>
          <p:cNvSpPr>
            <a:spLocks noGrp="1"/>
          </p:cNvSpPr>
          <p:nvPr>
            <p:ph type="ftr" sz="quarter" idx="10"/>
          </p:nvPr>
        </p:nvSpPr>
        <p:spPr/>
        <p:txBody>
          <a:bodyPr/>
          <a:lstStyle/>
          <a:p>
            <a:r>
              <a:rPr lang="de-DE"/>
              <a:t>C. A. Wuensche (2021)</a:t>
            </a:r>
            <a:endParaRPr lang="en-US" dirty="0"/>
          </a:p>
        </p:txBody>
      </p:sp>
      <p:sp>
        <p:nvSpPr>
          <p:cNvPr id="5" name="Slide Number Placeholder 4">
            <a:extLst>
              <a:ext uri="{FF2B5EF4-FFF2-40B4-BE49-F238E27FC236}">
                <a16:creationId xmlns:a16="http://schemas.microsoft.com/office/drawing/2014/main" id="{7CB048CF-120C-4248-A550-7B6C85FECE4A}"/>
              </a:ext>
            </a:extLst>
          </p:cNvPr>
          <p:cNvSpPr>
            <a:spLocks noGrp="1"/>
          </p:cNvSpPr>
          <p:nvPr>
            <p:ph type="sldNum" sz="quarter" idx="11"/>
          </p:nvPr>
        </p:nvSpPr>
        <p:spPr/>
        <p:txBody>
          <a:bodyPr/>
          <a:lstStyle/>
          <a:p>
            <a:fld id="{8332A60F-DC28-914F-B40A-A132A807CBD5}" type="slidenum">
              <a:rPr lang="en-US" smtClean="0"/>
              <a:pPr/>
              <a:t>5</a:t>
            </a:fld>
            <a:endParaRPr lang="en-US"/>
          </a:p>
        </p:txBody>
      </p:sp>
    </p:spTree>
    <p:extLst>
      <p:ext uri="{BB962C8B-B14F-4D97-AF65-F5344CB8AC3E}">
        <p14:creationId xmlns:p14="http://schemas.microsoft.com/office/powerpoint/2010/main" val="1960543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56135A-95D3-C24B-BB8D-DD47AC6DDB28}"/>
              </a:ext>
            </a:extLst>
          </p:cNvPr>
          <p:cNvSpPr>
            <a:spLocks noGrp="1"/>
          </p:cNvSpPr>
          <p:nvPr>
            <p:ph type="sldNum" sz="quarter" idx="12"/>
          </p:nvPr>
        </p:nvSpPr>
        <p:spPr/>
        <p:txBody>
          <a:bodyPr/>
          <a:lstStyle/>
          <a:p>
            <a:fld id="{E8F58C52-F31A-0746-ADA9-FE57D5E4643D}" type="slidenum">
              <a:rPr lang="en-US" smtClean="0"/>
              <a:pPr/>
              <a:t>50</a:t>
            </a:fld>
            <a:endParaRPr lang="en-US"/>
          </a:p>
        </p:txBody>
      </p:sp>
      <p:sp>
        <p:nvSpPr>
          <p:cNvPr id="3" name="Footer Placeholder 2">
            <a:extLst>
              <a:ext uri="{FF2B5EF4-FFF2-40B4-BE49-F238E27FC236}">
                <a16:creationId xmlns:a16="http://schemas.microsoft.com/office/drawing/2014/main" id="{35947579-BE3A-344F-93AD-A2F2FDA56A50}"/>
              </a:ext>
            </a:extLst>
          </p:cNvPr>
          <p:cNvSpPr>
            <a:spLocks noGrp="1"/>
          </p:cNvSpPr>
          <p:nvPr>
            <p:ph type="ftr" sz="quarter" idx="10"/>
          </p:nvPr>
        </p:nvSpPr>
        <p:spPr/>
        <p:txBody>
          <a:bodyPr/>
          <a:lstStyle/>
          <a:p>
            <a:r>
              <a:rPr lang="de-DE"/>
              <a:t>C. A. Wuensche (2021)</a:t>
            </a:r>
            <a:endParaRPr lang="en-US" dirty="0"/>
          </a:p>
        </p:txBody>
      </p:sp>
      <p:pic>
        <p:nvPicPr>
          <p:cNvPr id="5" name="Picture 4" descr="A screenshot of a map&#10;&#10;Description automatically generated">
            <a:extLst>
              <a:ext uri="{FF2B5EF4-FFF2-40B4-BE49-F238E27FC236}">
                <a16:creationId xmlns:a16="http://schemas.microsoft.com/office/drawing/2014/main" id="{8F3EE889-2948-0247-95DA-1E376BD2A6B2}"/>
              </a:ext>
            </a:extLst>
          </p:cNvPr>
          <p:cNvPicPr>
            <a:picLocks noChangeAspect="1"/>
          </p:cNvPicPr>
          <p:nvPr/>
        </p:nvPicPr>
        <p:blipFill rotWithShape="1">
          <a:blip r:embed="rId2">
            <a:extLst>
              <a:ext uri="{28A0092B-C50C-407E-A947-70E740481C1C}">
                <a14:useLocalDpi xmlns:a14="http://schemas.microsoft.com/office/drawing/2010/main" val="0"/>
              </a:ext>
            </a:extLst>
          </a:blip>
          <a:srcRect l="13426" t="24804" r="20600"/>
          <a:stretch/>
        </p:blipFill>
        <p:spPr>
          <a:xfrm>
            <a:off x="518783" y="1409990"/>
            <a:ext cx="4371269" cy="2415879"/>
          </a:xfrm>
          <a:prstGeom prst="rect">
            <a:avLst/>
          </a:prstGeom>
        </p:spPr>
      </p:pic>
      <p:pic>
        <p:nvPicPr>
          <p:cNvPr id="6" name="Picture 5">
            <a:extLst>
              <a:ext uri="{FF2B5EF4-FFF2-40B4-BE49-F238E27FC236}">
                <a16:creationId xmlns:a16="http://schemas.microsoft.com/office/drawing/2014/main" id="{F5BCB72D-C333-2C49-9BE4-2C935333535A}"/>
              </a:ext>
            </a:extLst>
          </p:cNvPr>
          <p:cNvPicPr>
            <a:picLocks noChangeAspect="1"/>
          </p:cNvPicPr>
          <p:nvPr/>
        </p:nvPicPr>
        <p:blipFill rotWithShape="1">
          <a:blip r:embed="rId3"/>
          <a:srcRect l="30001" t="13479" b="13923"/>
          <a:stretch/>
        </p:blipFill>
        <p:spPr>
          <a:xfrm>
            <a:off x="4035483" y="3582352"/>
            <a:ext cx="4805666" cy="3021841"/>
          </a:xfrm>
          <a:prstGeom prst="rect">
            <a:avLst/>
          </a:prstGeom>
        </p:spPr>
      </p:pic>
      <p:pic>
        <p:nvPicPr>
          <p:cNvPr id="7" name="Picture 6" descr="A screenshot of a map&#10;&#10;Description automatically generated">
            <a:extLst>
              <a:ext uri="{FF2B5EF4-FFF2-40B4-BE49-F238E27FC236}">
                <a16:creationId xmlns:a16="http://schemas.microsoft.com/office/drawing/2014/main" id="{DEF7E13C-E353-AC41-BC6C-50AE6C911ADC}"/>
              </a:ext>
            </a:extLst>
          </p:cNvPr>
          <p:cNvPicPr>
            <a:picLocks noChangeAspect="1"/>
          </p:cNvPicPr>
          <p:nvPr/>
        </p:nvPicPr>
        <p:blipFill rotWithShape="1">
          <a:blip r:embed="rId2">
            <a:extLst>
              <a:ext uri="{28A0092B-C50C-407E-A947-70E740481C1C}">
                <a14:useLocalDpi xmlns:a14="http://schemas.microsoft.com/office/drawing/2010/main" val="0"/>
              </a:ext>
            </a:extLst>
          </a:blip>
          <a:srcRect b="75120"/>
          <a:stretch/>
        </p:blipFill>
        <p:spPr>
          <a:xfrm>
            <a:off x="679630" y="408449"/>
            <a:ext cx="7572706" cy="913572"/>
          </a:xfrm>
          <a:prstGeom prst="rect">
            <a:avLst/>
          </a:prstGeom>
        </p:spPr>
      </p:pic>
      <p:pic>
        <p:nvPicPr>
          <p:cNvPr id="8" name="Picture 7">
            <a:extLst>
              <a:ext uri="{FF2B5EF4-FFF2-40B4-BE49-F238E27FC236}">
                <a16:creationId xmlns:a16="http://schemas.microsoft.com/office/drawing/2014/main" id="{2C5C8F47-F9E0-7B44-9B95-0CA5FB4A12CC}"/>
              </a:ext>
            </a:extLst>
          </p:cNvPr>
          <p:cNvPicPr>
            <a:picLocks noChangeAspect="1"/>
          </p:cNvPicPr>
          <p:nvPr/>
        </p:nvPicPr>
        <p:blipFill rotWithShape="1">
          <a:blip r:embed="rId3"/>
          <a:srcRect t="13442" r="75638"/>
          <a:stretch/>
        </p:blipFill>
        <p:spPr>
          <a:xfrm>
            <a:off x="2003020" y="3765488"/>
            <a:ext cx="1402794" cy="3021841"/>
          </a:xfrm>
          <a:prstGeom prst="rect">
            <a:avLst/>
          </a:prstGeom>
        </p:spPr>
      </p:pic>
      <p:sp>
        <p:nvSpPr>
          <p:cNvPr id="9" name="TextBox 8">
            <a:extLst>
              <a:ext uri="{FF2B5EF4-FFF2-40B4-BE49-F238E27FC236}">
                <a16:creationId xmlns:a16="http://schemas.microsoft.com/office/drawing/2014/main" id="{5A38A938-C3DE-8840-B4ED-AE4BD7694490}"/>
              </a:ext>
            </a:extLst>
          </p:cNvPr>
          <p:cNvSpPr txBox="1"/>
          <p:nvPr/>
        </p:nvSpPr>
        <p:spPr>
          <a:xfrm>
            <a:off x="4890052" y="1378954"/>
            <a:ext cx="2569934" cy="307777"/>
          </a:xfrm>
          <a:prstGeom prst="rect">
            <a:avLst/>
          </a:prstGeom>
          <a:noFill/>
        </p:spPr>
        <p:txBody>
          <a:bodyPr wrap="none" rtlCol="0">
            <a:spAutoFit/>
          </a:bodyPr>
          <a:lstStyle/>
          <a:p>
            <a:r>
              <a:rPr lang="en-BR" dirty="0"/>
              <a:t>Fornazier et al., in preparation</a:t>
            </a:r>
          </a:p>
        </p:txBody>
      </p:sp>
      <p:sp>
        <p:nvSpPr>
          <p:cNvPr id="11" name="TextBox 10">
            <a:extLst>
              <a:ext uri="{FF2B5EF4-FFF2-40B4-BE49-F238E27FC236}">
                <a16:creationId xmlns:a16="http://schemas.microsoft.com/office/drawing/2014/main" id="{23099A70-6E8B-8044-B464-67D0FC331536}"/>
              </a:ext>
            </a:extLst>
          </p:cNvPr>
          <p:cNvSpPr txBox="1"/>
          <p:nvPr/>
        </p:nvSpPr>
        <p:spPr>
          <a:xfrm>
            <a:off x="6214292" y="3387834"/>
            <a:ext cx="2491388" cy="307777"/>
          </a:xfrm>
          <a:prstGeom prst="rect">
            <a:avLst/>
          </a:prstGeom>
          <a:noFill/>
        </p:spPr>
        <p:txBody>
          <a:bodyPr wrap="none" rtlCol="0">
            <a:spAutoFit/>
          </a:bodyPr>
          <a:lstStyle/>
          <a:p>
            <a:r>
              <a:rPr lang="en-BR" dirty="0"/>
              <a:t>Liccardo et al., in preparation</a:t>
            </a:r>
          </a:p>
        </p:txBody>
      </p:sp>
    </p:spTree>
    <p:extLst>
      <p:ext uri="{BB962C8B-B14F-4D97-AF65-F5344CB8AC3E}">
        <p14:creationId xmlns:p14="http://schemas.microsoft.com/office/powerpoint/2010/main" val="1478369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B37A2F-F188-B64E-BE2A-3CD234D6872A}"/>
              </a:ext>
            </a:extLst>
          </p:cNvPr>
          <p:cNvSpPr>
            <a:spLocks noGrp="1"/>
          </p:cNvSpPr>
          <p:nvPr>
            <p:ph type="sldNum" sz="quarter" idx="12"/>
          </p:nvPr>
        </p:nvSpPr>
        <p:spPr/>
        <p:txBody>
          <a:bodyPr/>
          <a:lstStyle/>
          <a:p>
            <a:fld id="{E8F58C52-F31A-0746-ADA9-FE57D5E4643D}" type="slidenum">
              <a:rPr lang="en-US" smtClean="0"/>
              <a:pPr/>
              <a:t>51</a:t>
            </a:fld>
            <a:endParaRPr lang="en-US"/>
          </a:p>
        </p:txBody>
      </p:sp>
      <p:sp>
        <p:nvSpPr>
          <p:cNvPr id="3" name="Footer Placeholder 2">
            <a:extLst>
              <a:ext uri="{FF2B5EF4-FFF2-40B4-BE49-F238E27FC236}">
                <a16:creationId xmlns:a16="http://schemas.microsoft.com/office/drawing/2014/main" id="{0EDC0AA1-873F-3A46-926F-9B650D0398DE}"/>
              </a:ext>
            </a:extLst>
          </p:cNvPr>
          <p:cNvSpPr>
            <a:spLocks noGrp="1"/>
          </p:cNvSpPr>
          <p:nvPr>
            <p:ph type="ftr" sz="quarter" idx="10"/>
          </p:nvPr>
        </p:nvSpPr>
        <p:spPr/>
        <p:txBody>
          <a:bodyPr/>
          <a:lstStyle/>
          <a:p>
            <a:r>
              <a:rPr lang="de-DE"/>
              <a:t>C. A. Wuensche (2021)</a:t>
            </a:r>
            <a:endParaRPr lang="en-US" dirty="0"/>
          </a:p>
        </p:txBody>
      </p:sp>
      <p:sp>
        <p:nvSpPr>
          <p:cNvPr id="4" name="Title 3">
            <a:extLst>
              <a:ext uri="{FF2B5EF4-FFF2-40B4-BE49-F238E27FC236}">
                <a16:creationId xmlns:a16="http://schemas.microsoft.com/office/drawing/2014/main" id="{1FDA78FA-66E5-1C40-A0BA-849BE8AA5122}"/>
              </a:ext>
            </a:extLst>
          </p:cNvPr>
          <p:cNvSpPr>
            <a:spLocks noGrp="1"/>
          </p:cNvSpPr>
          <p:nvPr>
            <p:ph type="title" idx="4294967295"/>
          </p:nvPr>
        </p:nvSpPr>
        <p:spPr>
          <a:xfrm>
            <a:off x="990600" y="381000"/>
            <a:ext cx="8153400" cy="762000"/>
          </a:xfrm>
        </p:spPr>
        <p:txBody>
          <a:bodyPr/>
          <a:lstStyle/>
          <a:p>
            <a:r>
              <a:rPr lang="en-BR" dirty="0"/>
              <a:t>Component separation</a:t>
            </a:r>
          </a:p>
        </p:txBody>
      </p:sp>
      <p:pic>
        <p:nvPicPr>
          <p:cNvPr id="7" name="Content Placeholder 6" descr="A close up of a map&#10;&#10;Description automatically generated">
            <a:extLst>
              <a:ext uri="{FF2B5EF4-FFF2-40B4-BE49-F238E27FC236}">
                <a16:creationId xmlns:a16="http://schemas.microsoft.com/office/drawing/2014/main" id="{BB719B9A-857A-EC4F-8458-2B67666062A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273043" y="4155548"/>
            <a:ext cx="3600000" cy="2332085"/>
          </a:xfrm>
        </p:spPr>
      </p:pic>
      <p:pic>
        <p:nvPicPr>
          <p:cNvPr id="19" name="Picture 18" descr="A close up of a map&#10;&#10;Description automatically generated">
            <a:extLst>
              <a:ext uri="{FF2B5EF4-FFF2-40B4-BE49-F238E27FC236}">
                <a16:creationId xmlns:a16="http://schemas.microsoft.com/office/drawing/2014/main" id="{C9FDD10C-5E51-1947-BB33-C81FCF0FD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50" y="4402426"/>
            <a:ext cx="3600000" cy="2332149"/>
          </a:xfrm>
          <a:prstGeom prst="rect">
            <a:avLst/>
          </a:prstGeom>
        </p:spPr>
      </p:pic>
      <p:pic>
        <p:nvPicPr>
          <p:cNvPr id="21" name="Picture 20" descr="A close up of a map&#10;&#10;Description automatically generated">
            <a:extLst>
              <a:ext uri="{FF2B5EF4-FFF2-40B4-BE49-F238E27FC236}">
                <a16:creationId xmlns:a16="http://schemas.microsoft.com/office/drawing/2014/main" id="{67367659-228E-9443-84ED-344892A3B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02" y="1001727"/>
            <a:ext cx="3600000" cy="2332149"/>
          </a:xfrm>
          <a:prstGeom prst="rect">
            <a:avLst/>
          </a:prstGeom>
        </p:spPr>
      </p:pic>
      <p:pic>
        <p:nvPicPr>
          <p:cNvPr id="23" name="Picture 22" descr="A close up of a map&#10;&#10;Description automatically generated">
            <a:extLst>
              <a:ext uri="{FF2B5EF4-FFF2-40B4-BE49-F238E27FC236}">
                <a16:creationId xmlns:a16="http://schemas.microsoft.com/office/drawing/2014/main" id="{CF212074-D1A0-1943-9396-223B6AC6E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448" y="804975"/>
            <a:ext cx="3600000" cy="2324638"/>
          </a:xfrm>
          <a:prstGeom prst="rect">
            <a:avLst/>
          </a:prstGeom>
        </p:spPr>
      </p:pic>
      <p:pic>
        <p:nvPicPr>
          <p:cNvPr id="24" name="Picture 23" descr="A close up of a map&#10;&#10;Description automatically generated">
            <a:extLst>
              <a:ext uri="{FF2B5EF4-FFF2-40B4-BE49-F238E27FC236}">
                <a16:creationId xmlns:a16="http://schemas.microsoft.com/office/drawing/2014/main" id="{ADD4A06A-2924-5745-BCB8-74FE47B98C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577" y="2628229"/>
            <a:ext cx="3600000" cy="2328387"/>
          </a:xfrm>
          <a:prstGeom prst="rect">
            <a:avLst/>
          </a:prstGeom>
        </p:spPr>
      </p:pic>
      <p:sp>
        <p:nvSpPr>
          <p:cNvPr id="26" name="TextBox 25">
            <a:extLst>
              <a:ext uri="{FF2B5EF4-FFF2-40B4-BE49-F238E27FC236}">
                <a16:creationId xmlns:a16="http://schemas.microsoft.com/office/drawing/2014/main" id="{E613788B-1F0E-D14F-8D8B-26B7CE28731A}"/>
              </a:ext>
            </a:extLst>
          </p:cNvPr>
          <p:cNvSpPr txBox="1"/>
          <p:nvPr/>
        </p:nvSpPr>
        <p:spPr>
          <a:xfrm>
            <a:off x="6900530" y="381000"/>
            <a:ext cx="1423788" cy="276999"/>
          </a:xfrm>
          <a:prstGeom prst="rect">
            <a:avLst/>
          </a:prstGeom>
          <a:noFill/>
        </p:spPr>
        <p:txBody>
          <a:bodyPr wrap="none" rtlCol="0">
            <a:spAutoFit/>
          </a:bodyPr>
          <a:lstStyle/>
          <a:p>
            <a:r>
              <a:rPr lang="en-BR" sz="1200" dirty="0"/>
              <a:t>From K. Fornazier</a:t>
            </a:r>
          </a:p>
        </p:txBody>
      </p:sp>
    </p:spTree>
    <p:extLst>
      <p:ext uri="{BB962C8B-B14F-4D97-AF65-F5344CB8AC3E}">
        <p14:creationId xmlns:p14="http://schemas.microsoft.com/office/powerpoint/2010/main" val="51860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6D4BB0-3C24-6E41-AA3D-0E3E8E825730}"/>
              </a:ext>
            </a:extLst>
          </p:cNvPr>
          <p:cNvSpPr>
            <a:spLocks noGrp="1"/>
          </p:cNvSpPr>
          <p:nvPr>
            <p:ph type="sldNum" sz="quarter" idx="12"/>
          </p:nvPr>
        </p:nvSpPr>
        <p:spPr/>
        <p:txBody>
          <a:bodyPr/>
          <a:lstStyle/>
          <a:p>
            <a:fld id="{E8F58C52-F31A-0746-ADA9-FE57D5E4643D}" type="slidenum">
              <a:rPr lang="en-US" smtClean="0"/>
              <a:pPr/>
              <a:t>52</a:t>
            </a:fld>
            <a:endParaRPr lang="en-US"/>
          </a:p>
        </p:txBody>
      </p:sp>
      <p:sp>
        <p:nvSpPr>
          <p:cNvPr id="3" name="Footer Placeholder 2">
            <a:extLst>
              <a:ext uri="{FF2B5EF4-FFF2-40B4-BE49-F238E27FC236}">
                <a16:creationId xmlns:a16="http://schemas.microsoft.com/office/drawing/2014/main" id="{0CC890D4-B6C1-3549-9D72-C87B9A6CC820}"/>
              </a:ext>
            </a:extLst>
          </p:cNvPr>
          <p:cNvSpPr>
            <a:spLocks noGrp="1"/>
          </p:cNvSpPr>
          <p:nvPr>
            <p:ph type="ftr" sz="quarter" idx="10"/>
          </p:nvPr>
        </p:nvSpPr>
        <p:spPr/>
        <p:txBody>
          <a:bodyPr/>
          <a:lstStyle/>
          <a:p>
            <a:r>
              <a:rPr lang="de-DE"/>
              <a:t>C. A. Wuensche (2021)</a:t>
            </a:r>
            <a:endParaRPr lang="en-US" dirty="0"/>
          </a:p>
        </p:txBody>
      </p:sp>
      <p:pic>
        <p:nvPicPr>
          <p:cNvPr id="10" name="Picture 9" descr="A picture containing screenshot, lamp&#10;&#10;Description automatically generated">
            <a:extLst>
              <a:ext uri="{FF2B5EF4-FFF2-40B4-BE49-F238E27FC236}">
                <a16:creationId xmlns:a16="http://schemas.microsoft.com/office/drawing/2014/main" id="{B776E629-87F7-174A-9AF0-2667DBFA7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92" y="530830"/>
            <a:ext cx="6222048" cy="2946831"/>
          </a:xfrm>
          <a:prstGeom prst="rect">
            <a:avLst/>
          </a:prstGeom>
        </p:spPr>
      </p:pic>
      <p:sp>
        <p:nvSpPr>
          <p:cNvPr id="11" name="TextBox 10">
            <a:extLst>
              <a:ext uri="{FF2B5EF4-FFF2-40B4-BE49-F238E27FC236}">
                <a16:creationId xmlns:a16="http://schemas.microsoft.com/office/drawing/2014/main" id="{68290D2E-93E8-114B-A4E3-9BD9C3D974C9}"/>
              </a:ext>
            </a:extLst>
          </p:cNvPr>
          <p:cNvSpPr txBox="1"/>
          <p:nvPr/>
        </p:nvSpPr>
        <p:spPr>
          <a:xfrm>
            <a:off x="2614213" y="1169233"/>
            <a:ext cx="3499163" cy="307777"/>
          </a:xfrm>
          <a:prstGeom prst="rect">
            <a:avLst/>
          </a:prstGeom>
          <a:noFill/>
        </p:spPr>
        <p:txBody>
          <a:bodyPr wrap="none" rtlCol="0">
            <a:spAutoFit/>
          </a:bodyPr>
          <a:lstStyle/>
          <a:p>
            <a:r>
              <a:rPr lang="en-BR" dirty="0"/>
              <a:t>BINGO simulated input map @ 1100 MHz</a:t>
            </a:r>
          </a:p>
        </p:txBody>
      </p:sp>
      <p:sp>
        <p:nvSpPr>
          <p:cNvPr id="12" name="TextBox 11">
            <a:extLst>
              <a:ext uri="{FF2B5EF4-FFF2-40B4-BE49-F238E27FC236}">
                <a16:creationId xmlns:a16="http://schemas.microsoft.com/office/drawing/2014/main" id="{84A6E407-93F7-4E4B-BBCE-853F30008481}"/>
              </a:ext>
            </a:extLst>
          </p:cNvPr>
          <p:cNvSpPr txBox="1"/>
          <p:nvPr/>
        </p:nvSpPr>
        <p:spPr>
          <a:xfrm>
            <a:off x="2614213" y="2197301"/>
            <a:ext cx="3378938" cy="307777"/>
          </a:xfrm>
          <a:prstGeom prst="rect">
            <a:avLst/>
          </a:prstGeom>
          <a:noFill/>
        </p:spPr>
        <p:txBody>
          <a:bodyPr wrap="none" rtlCol="0">
            <a:spAutoFit/>
          </a:bodyPr>
          <a:lstStyle/>
          <a:p>
            <a:r>
              <a:rPr lang="en-BR" dirty="0"/>
              <a:t>BINGO reconstructed map @ 1100 MHz</a:t>
            </a:r>
          </a:p>
        </p:txBody>
      </p:sp>
      <p:sp>
        <p:nvSpPr>
          <p:cNvPr id="13" name="TextBox 12">
            <a:extLst>
              <a:ext uri="{FF2B5EF4-FFF2-40B4-BE49-F238E27FC236}">
                <a16:creationId xmlns:a16="http://schemas.microsoft.com/office/drawing/2014/main" id="{BB39594E-7B33-814A-84FC-F90845483FF8}"/>
              </a:ext>
            </a:extLst>
          </p:cNvPr>
          <p:cNvSpPr txBox="1"/>
          <p:nvPr/>
        </p:nvSpPr>
        <p:spPr>
          <a:xfrm>
            <a:off x="847492" y="3227815"/>
            <a:ext cx="971741" cy="307777"/>
          </a:xfrm>
          <a:prstGeom prst="rect">
            <a:avLst/>
          </a:prstGeom>
          <a:noFill/>
        </p:spPr>
        <p:txBody>
          <a:bodyPr wrap="none" rtlCol="0">
            <a:spAutoFit/>
          </a:bodyPr>
          <a:lstStyle/>
          <a:p>
            <a:r>
              <a:rPr lang="en-BR" dirty="0"/>
              <a:t>Residuals</a:t>
            </a:r>
          </a:p>
        </p:txBody>
      </p:sp>
      <p:sp>
        <p:nvSpPr>
          <p:cNvPr id="14" name="TextBox 13">
            <a:extLst>
              <a:ext uri="{FF2B5EF4-FFF2-40B4-BE49-F238E27FC236}">
                <a16:creationId xmlns:a16="http://schemas.microsoft.com/office/drawing/2014/main" id="{69E060CC-DEAF-9749-B4E6-93E82060D12E}"/>
              </a:ext>
            </a:extLst>
          </p:cNvPr>
          <p:cNvSpPr txBox="1"/>
          <p:nvPr/>
        </p:nvSpPr>
        <p:spPr>
          <a:xfrm>
            <a:off x="5768410" y="3209646"/>
            <a:ext cx="453970" cy="307777"/>
          </a:xfrm>
          <a:prstGeom prst="rect">
            <a:avLst/>
          </a:prstGeom>
          <a:noFill/>
        </p:spPr>
        <p:txBody>
          <a:bodyPr wrap="none" rtlCol="0">
            <a:spAutoFit/>
          </a:bodyPr>
          <a:lstStyle/>
          <a:p>
            <a:r>
              <a:rPr lang="en-BR" dirty="0"/>
              <a:t>mK</a:t>
            </a:r>
          </a:p>
        </p:txBody>
      </p:sp>
      <p:sp>
        <p:nvSpPr>
          <p:cNvPr id="15" name="TextBox 14">
            <a:extLst>
              <a:ext uri="{FF2B5EF4-FFF2-40B4-BE49-F238E27FC236}">
                <a16:creationId xmlns:a16="http://schemas.microsoft.com/office/drawing/2014/main" id="{3FCF22FE-FA17-2642-8B66-0ECFBFE3E38E}"/>
              </a:ext>
            </a:extLst>
          </p:cNvPr>
          <p:cNvSpPr txBox="1"/>
          <p:nvPr/>
        </p:nvSpPr>
        <p:spPr>
          <a:xfrm>
            <a:off x="847492" y="3715996"/>
            <a:ext cx="1340752" cy="276999"/>
          </a:xfrm>
          <a:prstGeom prst="rect">
            <a:avLst/>
          </a:prstGeom>
          <a:noFill/>
        </p:spPr>
        <p:txBody>
          <a:bodyPr wrap="none" rtlCol="0">
            <a:spAutoFit/>
          </a:bodyPr>
          <a:lstStyle/>
          <a:p>
            <a:r>
              <a:rPr lang="en-BR" sz="1200" dirty="0"/>
              <a:t>From V. Liccardo</a:t>
            </a:r>
          </a:p>
        </p:txBody>
      </p:sp>
      <p:pic>
        <p:nvPicPr>
          <p:cNvPr id="16" name="Picture 15" descr="Chart, histogram&#10;&#10;Description automatically generated">
            <a:extLst>
              <a:ext uri="{FF2B5EF4-FFF2-40B4-BE49-F238E27FC236}">
                <a16:creationId xmlns:a16="http://schemas.microsoft.com/office/drawing/2014/main" id="{4A8FAD46-3788-FC41-9AD2-BF60BE27F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471" y="3311104"/>
            <a:ext cx="4598528" cy="3254631"/>
          </a:xfrm>
          <a:prstGeom prst="rect">
            <a:avLst/>
          </a:prstGeom>
        </p:spPr>
      </p:pic>
    </p:spTree>
    <p:extLst>
      <p:ext uri="{BB962C8B-B14F-4D97-AF65-F5344CB8AC3E}">
        <p14:creationId xmlns:p14="http://schemas.microsoft.com/office/powerpoint/2010/main" val="1114038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de-DE"/>
              <a:t>C. A. Wuensche (2021)</a:t>
            </a:r>
            <a:endParaRPr lang="en-US" dirty="0"/>
          </a:p>
        </p:txBody>
      </p:sp>
      <p:sp>
        <p:nvSpPr>
          <p:cNvPr id="3" name="Slide Number Placeholder 2"/>
          <p:cNvSpPr>
            <a:spLocks noGrp="1"/>
          </p:cNvSpPr>
          <p:nvPr>
            <p:ph type="sldNum" sz="quarter" idx="12"/>
          </p:nvPr>
        </p:nvSpPr>
        <p:spPr/>
        <p:txBody>
          <a:bodyPr/>
          <a:lstStyle/>
          <a:p>
            <a:fld id="{8332A60F-DC28-914F-B40A-A132A807CBD5}" type="slidenum">
              <a:rPr lang="en-US" smtClean="0"/>
              <a:pPr/>
              <a:t>53</a:t>
            </a:fld>
            <a:endParaRPr lang="en-US"/>
          </a:p>
        </p:txBody>
      </p:sp>
      <p:sp>
        <p:nvSpPr>
          <p:cNvPr id="7" name="Title 1"/>
          <p:cNvSpPr>
            <a:spLocks noGrp="1"/>
          </p:cNvSpPr>
          <p:nvPr>
            <p:ph type="title"/>
          </p:nvPr>
        </p:nvSpPr>
        <p:spPr/>
        <p:txBody>
          <a:bodyPr/>
          <a:lstStyle/>
          <a:p>
            <a:pPr algn="ctr"/>
            <a:r>
              <a:rPr lang="en-US" sz="4800" dirty="0"/>
              <a:t>Fast Radio Bursts</a:t>
            </a:r>
          </a:p>
        </p:txBody>
      </p:sp>
      <p:sp>
        <p:nvSpPr>
          <p:cNvPr id="2" name="TextBox 1">
            <a:extLst>
              <a:ext uri="{FF2B5EF4-FFF2-40B4-BE49-F238E27FC236}">
                <a16:creationId xmlns:a16="http://schemas.microsoft.com/office/drawing/2014/main" id="{18D73CDE-9150-2B4C-B217-1195303C71C9}"/>
              </a:ext>
            </a:extLst>
          </p:cNvPr>
          <p:cNvSpPr txBox="1"/>
          <p:nvPr/>
        </p:nvSpPr>
        <p:spPr>
          <a:xfrm>
            <a:off x="641814" y="6042610"/>
            <a:ext cx="4863960" cy="307777"/>
          </a:xfrm>
          <a:prstGeom prst="rect">
            <a:avLst/>
          </a:prstGeom>
          <a:noFill/>
        </p:spPr>
        <p:txBody>
          <a:bodyPr wrap="none" rtlCol="0">
            <a:spAutoFit/>
          </a:bodyPr>
          <a:lstStyle/>
          <a:p>
            <a:r>
              <a:rPr lang="en-BR" dirty="0"/>
              <a:t>Led by R. Landim, M . Vargas, A. Queiróz and and F. Vieira</a:t>
            </a:r>
          </a:p>
        </p:txBody>
      </p:sp>
    </p:spTree>
    <p:extLst>
      <p:ext uri="{BB962C8B-B14F-4D97-AF65-F5344CB8AC3E}">
        <p14:creationId xmlns:p14="http://schemas.microsoft.com/office/powerpoint/2010/main" val="157430078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F61C97-366D-5442-A969-F979BF9CFF88}"/>
              </a:ext>
            </a:extLst>
          </p:cNvPr>
          <p:cNvPicPr>
            <a:picLocks noChangeAspect="1"/>
          </p:cNvPicPr>
          <p:nvPr/>
        </p:nvPicPr>
        <p:blipFill rotWithShape="1">
          <a:blip r:embed="rId2"/>
          <a:srcRect b="42338"/>
          <a:stretch/>
        </p:blipFill>
        <p:spPr>
          <a:xfrm>
            <a:off x="3372592" y="2014944"/>
            <a:ext cx="5676405" cy="4668676"/>
          </a:xfrm>
          <a:prstGeom prst="rect">
            <a:avLst/>
          </a:prstGeom>
        </p:spPr>
      </p:pic>
      <p:sp>
        <p:nvSpPr>
          <p:cNvPr id="4" name="Title 3">
            <a:extLst>
              <a:ext uri="{FF2B5EF4-FFF2-40B4-BE49-F238E27FC236}">
                <a16:creationId xmlns:a16="http://schemas.microsoft.com/office/drawing/2014/main" id="{5102EB67-41D3-E94E-8E33-F9C1F57B377C}"/>
              </a:ext>
            </a:extLst>
          </p:cNvPr>
          <p:cNvSpPr>
            <a:spLocks noGrp="1"/>
          </p:cNvSpPr>
          <p:nvPr>
            <p:ph type="title"/>
          </p:nvPr>
        </p:nvSpPr>
        <p:spPr/>
        <p:txBody>
          <a:bodyPr/>
          <a:lstStyle/>
          <a:p>
            <a:r>
              <a:rPr lang="en-BR" dirty="0"/>
              <a:t>Fast Radio Bursts detection</a:t>
            </a:r>
          </a:p>
        </p:txBody>
      </p:sp>
      <p:sp>
        <p:nvSpPr>
          <p:cNvPr id="5" name="Content Placeholder 4">
            <a:extLst>
              <a:ext uri="{FF2B5EF4-FFF2-40B4-BE49-F238E27FC236}">
                <a16:creationId xmlns:a16="http://schemas.microsoft.com/office/drawing/2014/main" id="{2CE937A8-255A-6843-AB1B-B463AFB3BDD7}"/>
              </a:ext>
            </a:extLst>
          </p:cNvPr>
          <p:cNvSpPr>
            <a:spLocks noGrp="1"/>
          </p:cNvSpPr>
          <p:nvPr>
            <p:ph idx="1"/>
          </p:nvPr>
        </p:nvSpPr>
        <p:spPr>
          <a:xfrm>
            <a:off x="609599" y="1066799"/>
            <a:ext cx="8439398" cy="1033465"/>
          </a:xfrm>
        </p:spPr>
        <p:txBody>
          <a:bodyPr/>
          <a:lstStyle/>
          <a:p>
            <a:r>
              <a:rPr lang="en-BR" sz="1800" dirty="0"/>
              <a:t>FRB is not BINGO main science, but serendipitous detections are expected</a:t>
            </a:r>
          </a:p>
          <a:p>
            <a:r>
              <a:rPr lang="en-BR" sz="1800" dirty="0"/>
              <a:t>Outriggers for interferometric pinpoint of the progenitor are being planned</a:t>
            </a:r>
          </a:p>
          <a:p>
            <a:r>
              <a:rPr lang="en-BR" sz="1800" dirty="0"/>
              <a:t>Need ADDITIONAL FUNDING! </a:t>
            </a:r>
          </a:p>
        </p:txBody>
      </p:sp>
      <p:sp>
        <p:nvSpPr>
          <p:cNvPr id="3" name="Footer Placeholder 2">
            <a:extLst>
              <a:ext uri="{FF2B5EF4-FFF2-40B4-BE49-F238E27FC236}">
                <a16:creationId xmlns:a16="http://schemas.microsoft.com/office/drawing/2014/main" id="{814CF4CF-2B71-0947-9BBC-5870B34F651D}"/>
              </a:ext>
            </a:extLst>
          </p:cNvPr>
          <p:cNvSpPr>
            <a:spLocks noGrp="1"/>
          </p:cNvSpPr>
          <p:nvPr>
            <p:ph type="ftr" sz="quarter" idx="10"/>
          </p:nvPr>
        </p:nvSpPr>
        <p:spPr/>
        <p:txBody>
          <a:bodyPr/>
          <a:lstStyle/>
          <a:p>
            <a:r>
              <a:rPr lang="de-DE"/>
              <a:t>C. A. Wuensche (2021)</a:t>
            </a:r>
            <a:endParaRPr lang="en-US" dirty="0"/>
          </a:p>
        </p:txBody>
      </p:sp>
      <p:sp>
        <p:nvSpPr>
          <p:cNvPr id="2" name="Slide Number Placeholder 1">
            <a:extLst>
              <a:ext uri="{FF2B5EF4-FFF2-40B4-BE49-F238E27FC236}">
                <a16:creationId xmlns:a16="http://schemas.microsoft.com/office/drawing/2014/main" id="{1B0E48A6-F337-BF41-B57B-5FB1CB9F14F7}"/>
              </a:ext>
            </a:extLst>
          </p:cNvPr>
          <p:cNvSpPr>
            <a:spLocks noGrp="1"/>
          </p:cNvSpPr>
          <p:nvPr>
            <p:ph type="sldNum" sz="quarter" idx="11"/>
          </p:nvPr>
        </p:nvSpPr>
        <p:spPr/>
        <p:txBody>
          <a:bodyPr/>
          <a:lstStyle/>
          <a:p>
            <a:fld id="{E8F58C52-F31A-0746-ADA9-FE57D5E4643D}" type="slidenum">
              <a:rPr lang="en-US" smtClean="0"/>
              <a:pPr/>
              <a:t>54</a:t>
            </a:fld>
            <a:endParaRPr lang="en-US"/>
          </a:p>
        </p:txBody>
      </p:sp>
      <p:sp>
        <p:nvSpPr>
          <p:cNvPr id="7" name="5-Point Star 6">
            <a:extLst>
              <a:ext uri="{FF2B5EF4-FFF2-40B4-BE49-F238E27FC236}">
                <a16:creationId xmlns:a16="http://schemas.microsoft.com/office/drawing/2014/main" id="{FB72D837-2E00-854C-89B7-517017A91C85}"/>
              </a:ext>
            </a:extLst>
          </p:cNvPr>
          <p:cNvSpPr/>
          <p:nvPr/>
        </p:nvSpPr>
        <p:spPr bwMode="auto">
          <a:xfrm>
            <a:off x="6414758" y="3050765"/>
            <a:ext cx="166254" cy="219354"/>
          </a:xfrm>
          <a:prstGeom prst="star5">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BR" sz="1400" b="0" i="0" u="none" strike="noStrike" cap="none" normalizeH="0" baseline="0" dirty="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6D107465-7484-FE40-89AA-C53C9944DB7B}"/>
              </a:ext>
            </a:extLst>
          </p:cNvPr>
          <p:cNvSpPr txBox="1"/>
          <p:nvPr/>
        </p:nvSpPr>
        <p:spPr>
          <a:xfrm>
            <a:off x="5717308" y="3030020"/>
            <a:ext cx="646331" cy="261610"/>
          </a:xfrm>
          <a:prstGeom prst="rect">
            <a:avLst/>
          </a:prstGeom>
          <a:noFill/>
        </p:spPr>
        <p:txBody>
          <a:bodyPr wrap="none" rtlCol="0">
            <a:spAutoFit/>
          </a:bodyPr>
          <a:lstStyle/>
          <a:p>
            <a:r>
              <a:rPr lang="en-BR" sz="1100" b="1" dirty="0"/>
              <a:t>BINGO</a:t>
            </a:r>
          </a:p>
        </p:txBody>
      </p:sp>
      <p:sp>
        <p:nvSpPr>
          <p:cNvPr id="9" name="TextBox 8">
            <a:extLst>
              <a:ext uri="{FF2B5EF4-FFF2-40B4-BE49-F238E27FC236}">
                <a16:creationId xmlns:a16="http://schemas.microsoft.com/office/drawing/2014/main" id="{D2BB26C2-6304-9B46-BF91-7198BE8052E2}"/>
              </a:ext>
            </a:extLst>
          </p:cNvPr>
          <p:cNvSpPr txBox="1"/>
          <p:nvPr/>
        </p:nvSpPr>
        <p:spPr>
          <a:xfrm>
            <a:off x="609599" y="6037289"/>
            <a:ext cx="2243948" cy="646331"/>
          </a:xfrm>
          <a:prstGeom prst="rect">
            <a:avLst/>
          </a:prstGeom>
          <a:noFill/>
        </p:spPr>
        <p:txBody>
          <a:bodyPr wrap="none" rtlCol="0">
            <a:spAutoFit/>
          </a:bodyPr>
          <a:lstStyle/>
          <a:p>
            <a:r>
              <a:rPr lang="en-BR" sz="1200" dirty="0"/>
              <a:t>Luo et al., arXiv:2003.04848</a:t>
            </a:r>
          </a:p>
          <a:p>
            <a:endParaRPr lang="en-BR" sz="1200" dirty="0"/>
          </a:p>
          <a:p>
            <a:r>
              <a:rPr lang="en-BR" sz="1200" dirty="0"/>
              <a:t>F. Vieira: estimates for BINGO</a:t>
            </a:r>
          </a:p>
        </p:txBody>
      </p:sp>
      <p:sp>
        <p:nvSpPr>
          <p:cNvPr id="10" name="Content Placeholder 4">
            <a:extLst>
              <a:ext uri="{FF2B5EF4-FFF2-40B4-BE49-F238E27FC236}">
                <a16:creationId xmlns:a16="http://schemas.microsoft.com/office/drawing/2014/main" id="{31777785-CE15-3A42-AC9E-95147F13B19B}"/>
              </a:ext>
            </a:extLst>
          </p:cNvPr>
          <p:cNvSpPr txBox="1">
            <a:spLocks/>
          </p:cNvSpPr>
          <p:nvPr/>
        </p:nvSpPr>
        <p:spPr bwMode="auto">
          <a:xfrm>
            <a:off x="522298" y="2725093"/>
            <a:ext cx="3103277" cy="15532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Calibri"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1600">
                <a:solidFill>
                  <a:schemeClr val="tx1"/>
                </a:solidFill>
                <a:latin typeface="Calibri" pitchFamily="34" charset="0"/>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Calibri" pitchFamily="34"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buNone/>
            </a:pPr>
            <a:r>
              <a:rPr lang="en-BR" sz="1800" kern="0" dirty="0"/>
              <a:t>M.Sc. </a:t>
            </a:r>
            <a:r>
              <a:rPr lang="en-US" sz="1800" kern="0" dirty="0"/>
              <a:t>thesis from F. Vieira (2020) presented a preliminary analysis performance regarding FRB detections</a:t>
            </a:r>
          </a:p>
        </p:txBody>
      </p:sp>
      <p:sp>
        <p:nvSpPr>
          <p:cNvPr id="11" name="Rectangle 10">
            <a:extLst>
              <a:ext uri="{FF2B5EF4-FFF2-40B4-BE49-F238E27FC236}">
                <a16:creationId xmlns:a16="http://schemas.microsoft.com/office/drawing/2014/main" id="{5E55751A-F20E-3F4B-B7F0-5E66EA20CB11}"/>
              </a:ext>
            </a:extLst>
          </p:cNvPr>
          <p:cNvSpPr/>
          <p:nvPr/>
        </p:nvSpPr>
        <p:spPr>
          <a:xfrm>
            <a:off x="531421" y="4648546"/>
            <a:ext cx="2841171" cy="923330"/>
          </a:xfrm>
          <a:prstGeom prst="rect">
            <a:avLst/>
          </a:prstGeom>
        </p:spPr>
        <p:txBody>
          <a:bodyPr wrap="square">
            <a:spAutoFit/>
          </a:bodyPr>
          <a:lstStyle/>
          <a:p>
            <a:r>
              <a:rPr lang="en-US" sz="1800" kern="0" dirty="0">
                <a:latin typeface="Calibri" panose="020F0502020204030204" pitchFamily="34" charset="0"/>
                <a:cs typeface="Calibri" panose="020F0502020204030204" pitchFamily="34" charset="0"/>
              </a:rPr>
              <a:t>For ~ 3 </a:t>
            </a:r>
            <a:r>
              <a:rPr lang="en-US" sz="1800" kern="0" dirty="0" err="1">
                <a:latin typeface="Calibri" panose="020F0502020204030204" pitchFamily="34" charset="0"/>
                <a:cs typeface="Calibri" panose="020F0502020204030204" pitchFamily="34" charset="0"/>
              </a:rPr>
              <a:t>Jy</a:t>
            </a:r>
            <a:r>
              <a:rPr lang="en-US" sz="1800" kern="0" dirty="0">
                <a:latin typeface="Calibri" panose="020F0502020204030204" pitchFamily="34" charset="0"/>
                <a:cs typeface="Calibri" panose="020F0502020204030204" pitchFamily="34" charset="0"/>
              </a:rPr>
              <a:t> (max flux density) BINGO will likely see  about 1 event every 2.84 days… </a:t>
            </a:r>
          </a:p>
        </p:txBody>
      </p:sp>
    </p:spTree>
    <p:extLst>
      <p:ext uri="{BB962C8B-B14F-4D97-AF65-F5344CB8AC3E}">
        <p14:creationId xmlns:p14="http://schemas.microsoft.com/office/powerpoint/2010/main" val="3632629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de-DE"/>
              <a:t>C. A. Wuensche (2021)</a:t>
            </a:r>
            <a:endParaRPr lang="en-US" dirty="0"/>
          </a:p>
        </p:txBody>
      </p:sp>
      <p:sp>
        <p:nvSpPr>
          <p:cNvPr id="3" name="Slide Number Placeholder 2"/>
          <p:cNvSpPr>
            <a:spLocks noGrp="1"/>
          </p:cNvSpPr>
          <p:nvPr>
            <p:ph type="sldNum" sz="quarter" idx="12"/>
          </p:nvPr>
        </p:nvSpPr>
        <p:spPr/>
        <p:txBody>
          <a:bodyPr/>
          <a:lstStyle/>
          <a:p>
            <a:fld id="{8332A60F-DC28-914F-B40A-A132A807CBD5}" type="slidenum">
              <a:rPr lang="en-US" smtClean="0"/>
              <a:pPr/>
              <a:t>55</a:t>
            </a:fld>
            <a:endParaRPr lang="en-US"/>
          </a:p>
        </p:txBody>
      </p:sp>
      <p:sp>
        <p:nvSpPr>
          <p:cNvPr id="7" name="Title 1"/>
          <p:cNvSpPr>
            <a:spLocks noGrp="1"/>
          </p:cNvSpPr>
          <p:nvPr>
            <p:ph type="title"/>
          </p:nvPr>
        </p:nvSpPr>
        <p:spPr/>
        <p:txBody>
          <a:bodyPr/>
          <a:lstStyle/>
          <a:p>
            <a:pPr algn="ctr"/>
            <a:r>
              <a:rPr lang="en-US" sz="7200" dirty="0"/>
              <a:t>RFI Concerns</a:t>
            </a:r>
          </a:p>
        </p:txBody>
      </p:sp>
      <p:sp>
        <p:nvSpPr>
          <p:cNvPr id="5" name="TextBox 4">
            <a:extLst>
              <a:ext uri="{FF2B5EF4-FFF2-40B4-BE49-F238E27FC236}">
                <a16:creationId xmlns:a16="http://schemas.microsoft.com/office/drawing/2014/main" id="{FDE296B6-EABE-5A4A-97CF-5A8B4DF03F1F}"/>
              </a:ext>
            </a:extLst>
          </p:cNvPr>
          <p:cNvSpPr txBox="1"/>
          <p:nvPr/>
        </p:nvSpPr>
        <p:spPr>
          <a:xfrm>
            <a:off x="641814" y="6042610"/>
            <a:ext cx="1478290" cy="307777"/>
          </a:xfrm>
          <a:prstGeom prst="rect">
            <a:avLst/>
          </a:prstGeom>
          <a:noFill/>
        </p:spPr>
        <p:txBody>
          <a:bodyPr wrap="none" rtlCol="0">
            <a:spAutoFit/>
          </a:bodyPr>
          <a:lstStyle/>
          <a:p>
            <a:r>
              <a:rPr lang="en-BR" dirty="0"/>
              <a:t>Led by L. Barosi</a:t>
            </a:r>
          </a:p>
        </p:txBody>
      </p:sp>
    </p:spTree>
    <p:extLst>
      <p:ext uri="{BB962C8B-B14F-4D97-AF65-F5344CB8AC3E}">
        <p14:creationId xmlns:p14="http://schemas.microsoft.com/office/powerpoint/2010/main" val="66778453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538298" y="6529388"/>
            <a:ext cx="605701" cy="328612"/>
          </a:xfrm>
        </p:spPr>
        <p:txBody>
          <a:bodyPr/>
          <a:lstStyle/>
          <a:p>
            <a:fld id="{E8F58C52-F31A-0746-ADA9-FE57D5E4643D}" type="slidenum">
              <a:rPr lang="en-US" smtClean="0"/>
              <a:pPr/>
              <a:t>56</a:t>
            </a:fld>
            <a:endParaRPr lang="en-US" dirty="0"/>
          </a:p>
        </p:txBody>
      </p:sp>
      <p:sp>
        <p:nvSpPr>
          <p:cNvPr id="2" name="Title 1"/>
          <p:cNvSpPr>
            <a:spLocks noGrp="1"/>
          </p:cNvSpPr>
          <p:nvPr>
            <p:ph type="title"/>
          </p:nvPr>
        </p:nvSpPr>
        <p:spPr/>
        <p:txBody>
          <a:bodyPr/>
          <a:lstStyle/>
          <a:p>
            <a:r>
              <a:rPr lang="en-US" sz="2600" dirty="0"/>
              <a:t>The BINGO site in </a:t>
            </a:r>
            <a:r>
              <a:rPr lang="en-US" sz="2600" dirty="0" err="1"/>
              <a:t>Paraíba</a:t>
            </a:r>
            <a:r>
              <a:rPr lang="en-US" sz="2600" dirty="0"/>
              <a:t> is CLEAN in the radio band</a:t>
            </a:r>
          </a:p>
        </p:txBody>
      </p:sp>
      <p:sp>
        <p:nvSpPr>
          <p:cNvPr id="5" name="Footer Placeholder 4"/>
          <p:cNvSpPr>
            <a:spLocks noGrp="1"/>
          </p:cNvSpPr>
          <p:nvPr>
            <p:ph type="ftr" sz="quarter" idx="10"/>
          </p:nvPr>
        </p:nvSpPr>
        <p:spPr/>
        <p:txBody>
          <a:bodyPr/>
          <a:lstStyle/>
          <a:p>
            <a:r>
              <a:rPr lang="de-DE"/>
              <a:t>C. A. Wuensche (2021)</a:t>
            </a:r>
            <a:endParaRPr lang="en-US" dirty="0"/>
          </a:p>
        </p:txBody>
      </p:sp>
      <p:pic>
        <p:nvPicPr>
          <p:cNvPr id="9" name="Picture 8"/>
          <p:cNvPicPr>
            <a:picLocks noChangeAspect="1"/>
          </p:cNvPicPr>
          <p:nvPr/>
        </p:nvPicPr>
        <p:blipFill>
          <a:blip r:embed="rId2"/>
          <a:stretch>
            <a:fillRect/>
          </a:stretch>
        </p:blipFill>
        <p:spPr>
          <a:xfrm>
            <a:off x="4286537" y="3559627"/>
            <a:ext cx="4631440" cy="3053319"/>
          </a:xfrm>
          <a:prstGeom prst="rect">
            <a:avLst/>
          </a:prstGeom>
        </p:spPr>
      </p:pic>
      <p:grpSp>
        <p:nvGrpSpPr>
          <p:cNvPr id="8" name="Group 7"/>
          <p:cNvGrpSpPr/>
          <p:nvPr/>
        </p:nvGrpSpPr>
        <p:grpSpPr>
          <a:xfrm>
            <a:off x="524211" y="1143000"/>
            <a:ext cx="4773881" cy="2685692"/>
            <a:chOff x="838418" y="1627427"/>
            <a:chExt cx="7336161" cy="4378926"/>
          </a:xfrm>
        </p:grpSpPr>
        <p:pic>
          <p:nvPicPr>
            <p:cNvPr id="7" name="Picture 6" descr="RFI_Urubu.png"/>
            <p:cNvPicPr>
              <a:picLocks noChangeAspect="1"/>
            </p:cNvPicPr>
            <p:nvPr/>
          </p:nvPicPr>
          <p:blipFill rotWithShape="1">
            <a:blip r:embed="rId3" cstate="print">
              <a:extLst>
                <a:ext uri="{28A0092B-C50C-407E-A947-70E740481C1C}">
                  <a14:useLocalDpi xmlns:a14="http://schemas.microsoft.com/office/drawing/2010/main" val="0"/>
                </a:ext>
              </a:extLst>
            </a:blip>
            <a:srcRect l="1513" t="4348" r="6916"/>
            <a:stretch/>
          </p:blipFill>
          <p:spPr>
            <a:xfrm>
              <a:off x="838418" y="1627427"/>
              <a:ext cx="7336161" cy="4378926"/>
            </a:xfrm>
            <a:prstGeom prst="rect">
              <a:avLst/>
            </a:prstGeom>
          </p:spPr>
        </p:pic>
        <p:sp>
          <p:nvSpPr>
            <p:cNvPr id="3" name="Rectangle 2"/>
            <p:cNvSpPr/>
            <p:nvPr/>
          </p:nvSpPr>
          <p:spPr bwMode="auto">
            <a:xfrm>
              <a:off x="3751254" y="1987269"/>
              <a:ext cx="3600265" cy="3489105"/>
            </a:xfrm>
            <a:prstGeom prst="rect">
              <a:avLst/>
            </a:prstGeom>
            <a:solidFill>
              <a:srgbClr val="CCFFCC">
                <a:alpha val="28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688508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irplane_spectrum1.png">
            <a:extLst>
              <a:ext uri="{FF2B5EF4-FFF2-40B4-BE49-F238E27FC236}">
                <a16:creationId xmlns:a16="http://schemas.microsoft.com/office/drawing/2014/main" id="{F02EFD06-58C2-674A-A023-53EFB865BC3A}"/>
              </a:ext>
            </a:extLst>
          </p:cNvPr>
          <p:cNvPicPr>
            <a:picLocks noChangeAspect="1"/>
          </p:cNvPicPr>
          <p:nvPr/>
        </p:nvPicPr>
        <p:blipFill rotWithShape="1">
          <a:blip r:embed="rId2">
            <a:extLst>
              <a:ext uri="{28A0092B-C50C-407E-A947-70E740481C1C}">
                <a14:useLocalDpi xmlns:a14="http://schemas.microsoft.com/office/drawing/2010/main" val="0"/>
              </a:ext>
            </a:extLst>
          </a:blip>
          <a:srcRect l="5920" r="7940"/>
          <a:stretch/>
        </p:blipFill>
        <p:spPr>
          <a:xfrm>
            <a:off x="3733088" y="4017491"/>
            <a:ext cx="5119364" cy="2641349"/>
          </a:xfrm>
          <a:prstGeom prst="rect">
            <a:avLst/>
          </a:prstGeom>
        </p:spPr>
      </p:pic>
      <p:sp>
        <p:nvSpPr>
          <p:cNvPr id="4" name="Slide Number Placeholder 3"/>
          <p:cNvSpPr>
            <a:spLocks noGrp="1"/>
          </p:cNvSpPr>
          <p:nvPr>
            <p:ph type="sldNum" sz="quarter" idx="10"/>
          </p:nvPr>
        </p:nvSpPr>
        <p:spPr>
          <a:xfrm>
            <a:off x="8371209" y="6417233"/>
            <a:ext cx="716632" cy="374521"/>
          </a:xfrm>
          <a:prstGeom prst="rect">
            <a:avLst/>
          </a:prstGeom>
        </p:spPr>
        <p:txBody>
          <a:bodyPr vert="horz" lIns="82945" tIns="41473" rIns="82945" bIns="41473" rtlCol="0" anchor="ctr"/>
          <a:lstStyle>
            <a:defPPr>
              <a:defRPr lang="pt-BR"/>
            </a:defPPr>
            <a:lvl1pPr algn="r" rtl="0" fontAlgn="base">
              <a:spcBef>
                <a:spcPct val="0"/>
              </a:spcBef>
              <a:spcAft>
                <a:spcPct val="0"/>
              </a:spcAft>
              <a:defRPr sz="1400" b="1" kern="1200">
                <a:solidFill>
                  <a:schemeClr val="tx1">
                    <a:tint val="75000"/>
                  </a:schemeClr>
                </a:solidFill>
                <a:latin typeface="Comic Sans MS"/>
                <a:ea typeface="+mn-ea"/>
                <a:cs typeface="Comic Sans MS"/>
              </a:defRPr>
            </a:lvl1pPr>
            <a:lvl2pPr marL="457200" algn="l" rtl="0" fontAlgn="base">
              <a:spcBef>
                <a:spcPct val="0"/>
              </a:spcBef>
              <a:spcAft>
                <a:spcPct val="0"/>
              </a:spcAft>
              <a:defRPr sz="1400" kern="1200">
                <a:solidFill>
                  <a:schemeClr val="tx1"/>
                </a:solidFill>
                <a:latin typeface="Arial" pitchFamily="34" charset="0"/>
                <a:ea typeface="+mn-ea"/>
                <a:cs typeface="+mn-cs"/>
              </a:defRPr>
            </a:lvl2pPr>
            <a:lvl3pPr marL="914400" algn="l" rtl="0" fontAlgn="base">
              <a:spcBef>
                <a:spcPct val="0"/>
              </a:spcBef>
              <a:spcAft>
                <a:spcPct val="0"/>
              </a:spcAft>
              <a:defRPr sz="1400" kern="1200">
                <a:solidFill>
                  <a:schemeClr val="tx1"/>
                </a:solidFill>
                <a:latin typeface="Arial" pitchFamily="34" charset="0"/>
                <a:ea typeface="+mn-ea"/>
                <a:cs typeface="+mn-cs"/>
              </a:defRPr>
            </a:lvl3pPr>
            <a:lvl4pPr marL="1371600" algn="l" rtl="0" fontAlgn="base">
              <a:spcBef>
                <a:spcPct val="0"/>
              </a:spcBef>
              <a:spcAft>
                <a:spcPct val="0"/>
              </a:spcAft>
              <a:defRPr sz="1400" kern="1200">
                <a:solidFill>
                  <a:schemeClr val="tx1"/>
                </a:solidFill>
                <a:latin typeface="Arial" pitchFamily="34" charset="0"/>
                <a:ea typeface="+mn-ea"/>
                <a:cs typeface="+mn-cs"/>
              </a:defRPr>
            </a:lvl4pPr>
            <a:lvl5pPr marL="1828800" algn="l" rtl="0" fontAlgn="base">
              <a:spcBef>
                <a:spcPct val="0"/>
              </a:spcBef>
              <a:spcAft>
                <a:spcPct val="0"/>
              </a:spcAft>
              <a:defRPr sz="1400" kern="1200">
                <a:solidFill>
                  <a:schemeClr val="tx1"/>
                </a:solidFill>
                <a:latin typeface="Arial" pitchFamily="34" charset="0"/>
                <a:ea typeface="+mn-ea"/>
                <a:cs typeface="+mn-cs"/>
              </a:defRPr>
            </a:lvl5pPr>
            <a:lvl6pPr marL="2286000" algn="l" defTabSz="914400" rtl="0" eaLnBrk="1" latinLnBrk="0" hangingPunct="1">
              <a:defRPr sz="1400" kern="1200">
                <a:solidFill>
                  <a:schemeClr val="tx1"/>
                </a:solidFill>
                <a:latin typeface="Arial" pitchFamily="34" charset="0"/>
                <a:ea typeface="+mn-ea"/>
                <a:cs typeface="+mn-cs"/>
              </a:defRPr>
            </a:lvl6pPr>
            <a:lvl7pPr marL="2743200" algn="l" defTabSz="914400" rtl="0" eaLnBrk="1" latinLnBrk="0" hangingPunct="1">
              <a:defRPr sz="1400" kern="1200">
                <a:solidFill>
                  <a:schemeClr val="tx1"/>
                </a:solidFill>
                <a:latin typeface="Arial" pitchFamily="34" charset="0"/>
                <a:ea typeface="+mn-ea"/>
                <a:cs typeface="+mn-cs"/>
              </a:defRPr>
            </a:lvl7pPr>
            <a:lvl8pPr marL="3200400" algn="l" defTabSz="914400" rtl="0" eaLnBrk="1" latinLnBrk="0" hangingPunct="1">
              <a:defRPr sz="1400" kern="1200">
                <a:solidFill>
                  <a:schemeClr val="tx1"/>
                </a:solidFill>
                <a:latin typeface="Arial" pitchFamily="34" charset="0"/>
                <a:ea typeface="+mn-ea"/>
                <a:cs typeface="+mn-cs"/>
              </a:defRPr>
            </a:lvl8pPr>
            <a:lvl9pPr marL="3657600" algn="l" defTabSz="914400" rtl="0" eaLnBrk="1" latinLnBrk="0" hangingPunct="1">
              <a:defRPr sz="1400" kern="1200">
                <a:solidFill>
                  <a:schemeClr val="tx1"/>
                </a:solidFill>
                <a:latin typeface="Arial" pitchFamily="34" charset="0"/>
                <a:ea typeface="+mn-ea"/>
                <a:cs typeface="+mn-cs"/>
              </a:defRPr>
            </a:lvl9pPr>
          </a:lstStyle>
          <a:p>
            <a:fld id="{DDD7C5CD-8F95-6441-BBF0-15F833C0AD9D}" type="slidenum">
              <a:rPr lang="en-US" smtClean="0"/>
              <a:pPr/>
              <a:t>57</a:t>
            </a:fld>
            <a:endParaRPr lang="en-US"/>
          </a:p>
        </p:txBody>
      </p:sp>
      <p:pic>
        <p:nvPicPr>
          <p:cNvPr id="5" name="Picture 4" descr="airplane_spectrum2.png"/>
          <p:cNvPicPr>
            <a:picLocks noChangeAspect="1"/>
          </p:cNvPicPr>
          <p:nvPr/>
        </p:nvPicPr>
        <p:blipFill rotWithShape="1">
          <a:blip r:embed="rId3">
            <a:extLst>
              <a:ext uri="{28A0092B-C50C-407E-A947-70E740481C1C}">
                <a14:useLocalDpi xmlns:a14="http://schemas.microsoft.com/office/drawing/2010/main" val="0"/>
              </a:ext>
            </a:extLst>
          </a:blip>
          <a:srcRect l="6198" r="6468"/>
          <a:stretch/>
        </p:blipFill>
        <p:spPr>
          <a:xfrm>
            <a:off x="551387" y="1354894"/>
            <a:ext cx="5295564" cy="2694909"/>
          </a:xfrm>
          <a:prstGeom prst="rect">
            <a:avLst/>
          </a:prstGeom>
        </p:spPr>
      </p:pic>
      <p:sp>
        <p:nvSpPr>
          <p:cNvPr id="2" name="TextBox 1">
            <a:extLst>
              <a:ext uri="{FF2B5EF4-FFF2-40B4-BE49-F238E27FC236}">
                <a16:creationId xmlns:a16="http://schemas.microsoft.com/office/drawing/2014/main" id="{45BF730C-592A-DB47-A39D-41FA84F0C867}"/>
              </a:ext>
            </a:extLst>
          </p:cNvPr>
          <p:cNvSpPr txBox="1"/>
          <p:nvPr/>
        </p:nvSpPr>
        <p:spPr>
          <a:xfrm>
            <a:off x="914399" y="400787"/>
            <a:ext cx="7678214" cy="954107"/>
          </a:xfrm>
          <a:prstGeom prst="rect">
            <a:avLst/>
          </a:prstGeom>
          <a:noFill/>
        </p:spPr>
        <p:txBody>
          <a:bodyPr wrap="square" rtlCol="0">
            <a:spAutoFit/>
          </a:bodyPr>
          <a:lstStyle/>
          <a:p>
            <a:pPr algn="ctr" eaLnBrk="0" hangingPunct="0"/>
            <a:r>
              <a:rPr lang="en-BR" sz="2800" b="1" dirty="0">
                <a:solidFill>
                  <a:srgbClr val="003366"/>
                </a:solidFill>
                <a:latin typeface="+mj-lt"/>
                <a:ea typeface="+mj-ea"/>
                <a:cs typeface="+mj-cs"/>
              </a:rPr>
              <a:t>For comparison, the spectrum in the same band in Bleien Observatory (Switzerland)… </a:t>
            </a:r>
          </a:p>
        </p:txBody>
      </p:sp>
      <p:sp>
        <p:nvSpPr>
          <p:cNvPr id="3" name="Footer Placeholder 2">
            <a:extLst>
              <a:ext uri="{FF2B5EF4-FFF2-40B4-BE49-F238E27FC236}">
                <a16:creationId xmlns:a16="http://schemas.microsoft.com/office/drawing/2014/main" id="{815E916C-6E6A-A348-AC57-54FB4876477B}"/>
              </a:ext>
            </a:extLst>
          </p:cNvPr>
          <p:cNvSpPr>
            <a:spLocks noGrp="1"/>
          </p:cNvSpPr>
          <p:nvPr>
            <p:ph type="ftr" sz="quarter" idx="11"/>
          </p:nvPr>
        </p:nvSpPr>
        <p:spPr/>
        <p:txBody>
          <a:bodyPr/>
          <a:lstStyle/>
          <a:p>
            <a:r>
              <a:rPr lang="de-DE"/>
              <a:t>C. A. Wuensche (2021)</a:t>
            </a:r>
            <a:endParaRPr lang="en-US" dirty="0"/>
          </a:p>
        </p:txBody>
      </p:sp>
    </p:spTree>
    <p:extLst>
      <p:ext uri="{BB962C8B-B14F-4D97-AF65-F5344CB8AC3E}">
        <p14:creationId xmlns:p14="http://schemas.microsoft.com/office/powerpoint/2010/main" val="142130876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3.jpg"/>
          <p:cNvPicPr>
            <a:picLocks noChangeAspect="1"/>
          </p:cNvPicPr>
          <p:nvPr/>
        </p:nvPicPr>
        <p:blipFill rotWithShape="1">
          <a:blip r:embed="rId2">
            <a:extLst>
              <a:ext uri="{28A0092B-C50C-407E-A947-70E740481C1C}">
                <a14:useLocalDpi xmlns:a14="http://schemas.microsoft.com/office/drawing/2010/main" val="0"/>
              </a:ext>
            </a:extLst>
          </a:blip>
          <a:srcRect l="18737" t="8859" r="14939" b="2973"/>
          <a:stretch/>
        </p:blipFill>
        <p:spPr>
          <a:xfrm>
            <a:off x="636520" y="1838593"/>
            <a:ext cx="3900803" cy="3889143"/>
          </a:xfrm>
          <a:prstGeom prst="rect">
            <a:avLst/>
          </a:prstGeom>
        </p:spPr>
      </p:pic>
      <p:sp>
        <p:nvSpPr>
          <p:cNvPr id="4" name="Slide Number Placeholder 3"/>
          <p:cNvSpPr>
            <a:spLocks noGrp="1"/>
          </p:cNvSpPr>
          <p:nvPr>
            <p:ph type="sldNum" sz="quarter" idx="11"/>
          </p:nvPr>
        </p:nvSpPr>
        <p:spPr/>
        <p:txBody>
          <a:bodyPr/>
          <a:lstStyle/>
          <a:p>
            <a:fld id="{E8F58C52-F31A-0746-ADA9-FE57D5E4643D}" type="slidenum">
              <a:rPr lang="en-US" smtClean="0"/>
              <a:pPr/>
              <a:t>58</a:t>
            </a:fld>
            <a:endParaRPr lang="en-US"/>
          </a:p>
        </p:txBody>
      </p:sp>
      <p:sp>
        <p:nvSpPr>
          <p:cNvPr id="2" name="Title 1"/>
          <p:cNvSpPr>
            <a:spLocks noGrp="1"/>
          </p:cNvSpPr>
          <p:nvPr>
            <p:ph type="title"/>
          </p:nvPr>
        </p:nvSpPr>
        <p:spPr>
          <a:xfrm>
            <a:off x="848139" y="536776"/>
            <a:ext cx="7690159" cy="762000"/>
          </a:xfrm>
        </p:spPr>
        <p:txBody>
          <a:bodyPr/>
          <a:lstStyle/>
          <a:p>
            <a:pPr algn="ctr"/>
            <a:r>
              <a:rPr lang="en-US" sz="2800" dirty="0"/>
              <a:t>Still, there are concerns about airplane coverage and geostationary satellites</a:t>
            </a:r>
            <a:r>
              <a:rPr lang="mr-IN" sz="2800" dirty="0"/>
              <a:t>…</a:t>
            </a:r>
            <a:endParaRPr lang="en-US" sz="2800" dirty="0"/>
          </a:p>
        </p:txBody>
      </p:sp>
      <p:sp>
        <p:nvSpPr>
          <p:cNvPr id="6" name="Footer Placeholder 5"/>
          <p:cNvSpPr>
            <a:spLocks noGrp="1"/>
          </p:cNvSpPr>
          <p:nvPr>
            <p:ph type="ftr" sz="quarter" idx="10"/>
          </p:nvPr>
        </p:nvSpPr>
        <p:spPr/>
        <p:txBody>
          <a:bodyPr/>
          <a:lstStyle/>
          <a:p>
            <a:r>
              <a:rPr lang="de-DE"/>
              <a:t>C. A. Wuensche (2021)</a:t>
            </a:r>
            <a:endParaRPr lang="en-US" dirty="0"/>
          </a:p>
        </p:txBody>
      </p:sp>
      <p:sp>
        <p:nvSpPr>
          <p:cNvPr id="7" name="TextBox 6"/>
          <p:cNvSpPr txBox="1"/>
          <p:nvPr/>
        </p:nvSpPr>
        <p:spPr>
          <a:xfrm>
            <a:off x="723494" y="5954677"/>
            <a:ext cx="3726854" cy="276999"/>
          </a:xfrm>
          <a:prstGeom prst="rect">
            <a:avLst/>
          </a:prstGeom>
          <a:noFill/>
        </p:spPr>
        <p:txBody>
          <a:bodyPr wrap="none" rtlCol="0">
            <a:spAutoFit/>
          </a:bodyPr>
          <a:lstStyle/>
          <a:p>
            <a:r>
              <a:rPr lang="en-US" sz="1200" dirty="0"/>
              <a:t>Peel, Wuensche et al (J. </a:t>
            </a:r>
            <a:r>
              <a:rPr lang="en-US" sz="1200" dirty="0" err="1"/>
              <a:t>Astr</a:t>
            </a:r>
            <a:r>
              <a:rPr lang="en-US" sz="1200" dirty="0"/>
              <a:t>. Instrumentation 2019)</a:t>
            </a:r>
          </a:p>
        </p:txBody>
      </p:sp>
      <p:pic>
        <p:nvPicPr>
          <p:cNvPr id="8" name="Picture 7"/>
          <p:cNvPicPr>
            <a:picLocks noChangeAspect="1"/>
          </p:cNvPicPr>
          <p:nvPr/>
        </p:nvPicPr>
        <p:blipFill>
          <a:blip r:embed="rId3"/>
          <a:stretch>
            <a:fillRect/>
          </a:stretch>
        </p:blipFill>
        <p:spPr>
          <a:xfrm>
            <a:off x="4807046" y="1849348"/>
            <a:ext cx="4004523" cy="3948359"/>
          </a:xfrm>
          <a:prstGeom prst="rect">
            <a:avLst/>
          </a:prstGeom>
        </p:spPr>
      </p:pic>
      <p:sp>
        <p:nvSpPr>
          <p:cNvPr id="11" name="TextBox 10">
            <a:extLst>
              <a:ext uri="{FF2B5EF4-FFF2-40B4-BE49-F238E27FC236}">
                <a16:creationId xmlns:a16="http://schemas.microsoft.com/office/drawing/2014/main" id="{45C77B12-ED75-0D4B-9064-B2B9174C530A}"/>
              </a:ext>
            </a:extLst>
          </p:cNvPr>
          <p:cNvSpPr txBox="1"/>
          <p:nvPr/>
        </p:nvSpPr>
        <p:spPr>
          <a:xfrm>
            <a:off x="5465851" y="5954676"/>
            <a:ext cx="2954655" cy="276999"/>
          </a:xfrm>
          <a:prstGeom prst="rect">
            <a:avLst/>
          </a:prstGeom>
          <a:noFill/>
        </p:spPr>
        <p:txBody>
          <a:bodyPr wrap="none" rtlCol="0">
            <a:spAutoFit/>
          </a:bodyPr>
          <a:lstStyle/>
          <a:p>
            <a:r>
              <a:rPr lang="en-US" sz="1200" dirty="0"/>
              <a:t>Harper &amp; Dickinson, arXiv:1803.06314v2</a:t>
            </a:r>
          </a:p>
        </p:txBody>
      </p:sp>
    </p:spTree>
    <p:extLst>
      <p:ext uri="{BB962C8B-B14F-4D97-AF65-F5344CB8AC3E}">
        <p14:creationId xmlns:p14="http://schemas.microsoft.com/office/powerpoint/2010/main" val="1486975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8F58C52-F31A-0746-ADA9-FE57D5E4643D}" type="slidenum">
              <a:rPr lang="en-US" smtClean="0"/>
              <a:pPr/>
              <a:t>59</a:t>
            </a:fld>
            <a:endParaRPr lang="en-US"/>
          </a:p>
        </p:txBody>
      </p:sp>
      <p:sp>
        <p:nvSpPr>
          <p:cNvPr id="2" name="Title 1"/>
          <p:cNvSpPr>
            <a:spLocks noGrp="1"/>
          </p:cNvSpPr>
          <p:nvPr>
            <p:ph type="title" idx="4294967295"/>
          </p:nvPr>
        </p:nvSpPr>
        <p:spPr>
          <a:xfrm>
            <a:off x="990600" y="381000"/>
            <a:ext cx="8153400" cy="762000"/>
          </a:xfrm>
        </p:spPr>
        <p:txBody>
          <a:bodyPr/>
          <a:lstStyle/>
          <a:p>
            <a:r>
              <a:rPr lang="en-US" dirty="0"/>
              <a:t>And GNSS</a:t>
            </a:r>
            <a:r>
              <a:rPr lang="mr-IN" dirty="0"/>
              <a:t>…</a:t>
            </a:r>
            <a:endParaRPr lang="en-US" dirty="0"/>
          </a:p>
        </p:txBody>
      </p:sp>
      <p:pic>
        <p:nvPicPr>
          <p:cNvPr id="4" name="Picture 3"/>
          <p:cNvPicPr>
            <a:picLocks noChangeAspect="1"/>
          </p:cNvPicPr>
          <p:nvPr/>
        </p:nvPicPr>
        <p:blipFill rotWithShape="1">
          <a:blip r:embed="rId2"/>
          <a:srcRect t="13759" r="50794"/>
          <a:stretch/>
        </p:blipFill>
        <p:spPr>
          <a:xfrm>
            <a:off x="499930" y="1080797"/>
            <a:ext cx="4499378" cy="3174924"/>
          </a:xfrm>
          <a:prstGeom prst="rect">
            <a:avLst/>
          </a:prstGeom>
        </p:spPr>
      </p:pic>
      <p:sp>
        <p:nvSpPr>
          <p:cNvPr id="5" name="TextBox 4"/>
          <p:cNvSpPr txBox="1"/>
          <p:nvPr/>
        </p:nvSpPr>
        <p:spPr>
          <a:xfrm>
            <a:off x="810698" y="4728490"/>
            <a:ext cx="2418583" cy="738664"/>
          </a:xfrm>
          <a:prstGeom prst="rect">
            <a:avLst/>
          </a:prstGeom>
          <a:noFill/>
        </p:spPr>
        <p:txBody>
          <a:bodyPr wrap="square" rtlCol="0">
            <a:spAutoFit/>
          </a:bodyPr>
          <a:lstStyle/>
          <a:p>
            <a:r>
              <a:rPr lang="en-US" dirty="0"/>
              <a:t>White lines: no GNSS closer than 29 deg. of the main be beam </a:t>
            </a:r>
            <a:r>
              <a:rPr lang="en-US" dirty="0" err="1"/>
              <a:t>axias</a:t>
            </a:r>
            <a:r>
              <a:rPr lang="en-US" dirty="0"/>
              <a:t> </a:t>
            </a:r>
          </a:p>
        </p:txBody>
      </p:sp>
      <p:pic>
        <p:nvPicPr>
          <p:cNvPr id="7" name="Picture 6"/>
          <p:cNvPicPr>
            <a:picLocks noChangeAspect="1"/>
          </p:cNvPicPr>
          <p:nvPr/>
        </p:nvPicPr>
        <p:blipFill rotWithShape="1">
          <a:blip r:embed="rId2"/>
          <a:srcRect l="48764" t="14126" r="4100"/>
          <a:stretch/>
        </p:blipFill>
        <p:spPr>
          <a:xfrm>
            <a:off x="4833788" y="3053254"/>
            <a:ext cx="4310212" cy="3161414"/>
          </a:xfrm>
          <a:prstGeom prst="rect">
            <a:avLst/>
          </a:prstGeom>
        </p:spPr>
      </p:pic>
      <p:cxnSp>
        <p:nvCxnSpPr>
          <p:cNvPr id="9" name="Straight Arrow Connector 8"/>
          <p:cNvCxnSpPr/>
          <p:nvPr/>
        </p:nvCxnSpPr>
        <p:spPr bwMode="auto">
          <a:xfrm flipH="1" flipV="1">
            <a:off x="1486280" y="3971932"/>
            <a:ext cx="54047" cy="743049"/>
          </a:xfrm>
          <a:prstGeom prst="straightConnector1">
            <a:avLst/>
          </a:prstGeom>
          <a:solidFill>
            <a:schemeClr val="accent1"/>
          </a:solidFill>
          <a:ln w="9525" cap="flat" cmpd="sng" algn="ctr">
            <a:solidFill>
              <a:srgbClr val="FF0000"/>
            </a:solidFill>
            <a:prstDash val="solid"/>
            <a:miter lim="800000"/>
            <a:headEnd type="none" w="med" len="med"/>
            <a:tailEnd type="arrow"/>
          </a:ln>
          <a:effectLst/>
        </p:spPr>
      </p:cxnSp>
      <p:cxnSp>
        <p:nvCxnSpPr>
          <p:cNvPr id="10" name="Straight Arrow Connector 9"/>
          <p:cNvCxnSpPr/>
          <p:nvPr/>
        </p:nvCxnSpPr>
        <p:spPr bwMode="auto">
          <a:xfrm flipV="1">
            <a:off x="1567350" y="3931402"/>
            <a:ext cx="175651" cy="783579"/>
          </a:xfrm>
          <a:prstGeom prst="straightConnector1">
            <a:avLst/>
          </a:prstGeom>
          <a:solidFill>
            <a:schemeClr val="accent1"/>
          </a:solidFill>
          <a:ln w="9525" cap="flat" cmpd="sng" algn="ctr">
            <a:solidFill>
              <a:srgbClr val="FF0000"/>
            </a:solidFill>
            <a:prstDash val="solid"/>
            <a:miter lim="800000"/>
            <a:headEnd type="none" w="med" len="med"/>
            <a:tailEnd type="arrow"/>
          </a:ln>
          <a:effectLst/>
        </p:spPr>
      </p:cxnSp>
      <p:sp>
        <p:nvSpPr>
          <p:cNvPr id="13" name="TextBox 12"/>
          <p:cNvSpPr txBox="1"/>
          <p:nvPr/>
        </p:nvSpPr>
        <p:spPr>
          <a:xfrm>
            <a:off x="3922146" y="976507"/>
            <a:ext cx="2999038" cy="307777"/>
          </a:xfrm>
          <a:prstGeom prst="rect">
            <a:avLst/>
          </a:prstGeom>
          <a:noFill/>
        </p:spPr>
        <p:txBody>
          <a:bodyPr wrap="none" rtlCol="0">
            <a:spAutoFit/>
          </a:bodyPr>
          <a:lstStyle/>
          <a:p>
            <a:r>
              <a:rPr lang="en-US" dirty="0"/>
              <a:t>GNSS in the beam of the telescope</a:t>
            </a:r>
          </a:p>
        </p:txBody>
      </p:sp>
      <p:sp>
        <p:nvSpPr>
          <p:cNvPr id="14" name="TextBox 13"/>
          <p:cNvSpPr txBox="1"/>
          <p:nvPr/>
        </p:nvSpPr>
        <p:spPr>
          <a:xfrm>
            <a:off x="5367892" y="1881676"/>
            <a:ext cx="3304986" cy="523220"/>
          </a:xfrm>
          <a:prstGeom prst="rect">
            <a:avLst/>
          </a:prstGeom>
          <a:noFill/>
        </p:spPr>
        <p:txBody>
          <a:bodyPr wrap="none" rtlCol="0">
            <a:spAutoFit/>
          </a:bodyPr>
          <a:lstStyle/>
          <a:p>
            <a:r>
              <a:rPr lang="en-US" dirty="0"/>
              <a:t>Black dashed lines: L5 (1164 MHz) and </a:t>
            </a:r>
          </a:p>
          <a:p>
            <a:r>
              <a:rPr lang="en-US" dirty="0"/>
              <a:t>L2 bands (1260 MHz)</a:t>
            </a:r>
          </a:p>
        </p:txBody>
      </p:sp>
      <p:cxnSp>
        <p:nvCxnSpPr>
          <p:cNvPr id="15" name="Straight Arrow Connector 14"/>
          <p:cNvCxnSpPr/>
          <p:nvPr/>
        </p:nvCxnSpPr>
        <p:spPr bwMode="auto">
          <a:xfrm>
            <a:off x="1432233" y="1445567"/>
            <a:ext cx="3958910" cy="1756297"/>
          </a:xfrm>
          <a:prstGeom prst="straightConnector1">
            <a:avLst/>
          </a:prstGeom>
          <a:solidFill>
            <a:schemeClr val="accent1"/>
          </a:solidFill>
          <a:ln w="9525" cap="flat" cmpd="sng" algn="ctr">
            <a:solidFill>
              <a:srgbClr val="FF0000"/>
            </a:solidFill>
            <a:prstDash val="solid"/>
            <a:miter lim="800000"/>
            <a:headEnd type="none" w="med" len="med"/>
            <a:tailEnd type="arrow"/>
          </a:ln>
          <a:effectLst/>
        </p:spPr>
      </p:cxnSp>
      <p:cxnSp>
        <p:nvCxnSpPr>
          <p:cNvPr id="16" name="Straight Arrow Connector 15"/>
          <p:cNvCxnSpPr/>
          <p:nvPr/>
        </p:nvCxnSpPr>
        <p:spPr bwMode="auto">
          <a:xfrm>
            <a:off x="1715978" y="1418547"/>
            <a:ext cx="6620702" cy="1850867"/>
          </a:xfrm>
          <a:prstGeom prst="straightConnector1">
            <a:avLst/>
          </a:prstGeom>
          <a:solidFill>
            <a:schemeClr val="accent1"/>
          </a:solidFill>
          <a:ln w="9525" cap="flat" cmpd="sng" algn="ctr">
            <a:solidFill>
              <a:srgbClr val="FF0000"/>
            </a:solidFill>
            <a:prstDash val="solid"/>
            <a:miter lim="800000"/>
            <a:headEnd type="none" w="med" len="med"/>
            <a:tailEnd type="arrow"/>
          </a:ln>
          <a:effectLst/>
        </p:spPr>
      </p:cxnSp>
      <p:sp>
        <p:nvSpPr>
          <p:cNvPr id="24" name="TextBox 23"/>
          <p:cNvSpPr txBox="1"/>
          <p:nvPr/>
        </p:nvSpPr>
        <p:spPr>
          <a:xfrm>
            <a:off x="4985799" y="6159866"/>
            <a:ext cx="3580584" cy="523220"/>
          </a:xfrm>
          <a:prstGeom prst="rect">
            <a:avLst/>
          </a:prstGeom>
          <a:noFill/>
        </p:spPr>
        <p:txBody>
          <a:bodyPr wrap="square" rtlCol="0">
            <a:spAutoFit/>
          </a:bodyPr>
          <a:lstStyle/>
          <a:p>
            <a:r>
              <a:rPr lang="en-US" dirty="0"/>
              <a:t>Yellow band (zoom and scale) to show the off-band leakage of GNNS into the band</a:t>
            </a:r>
          </a:p>
        </p:txBody>
      </p:sp>
      <p:sp>
        <p:nvSpPr>
          <p:cNvPr id="25" name="TextBox 24"/>
          <p:cNvSpPr txBox="1"/>
          <p:nvPr/>
        </p:nvSpPr>
        <p:spPr>
          <a:xfrm>
            <a:off x="810698" y="6214668"/>
            <a:ext cx="2954655" cy="276999"/>
          </a:xfrm>
          <a:prstGeom prst="rect">
            <a:avLst/>
          </a:prstGeom>
          <a:noFill/>
        </p:spPr>
        <p:txBody>
          <a:bodyPr wrap="none" rtlCol="0">
            <a:spAutoFit/>
          </a:bodyPr>
          <a:lstStyle/>
          <a:p>
            <a:r>
              <a:rPr lang="en-US" sz="1200" dirty="0"/>
              <a:t>Harper &amp; Dickinson, arXiv:1803.06314v2</a:t>
            </a:r>
          </a:p>
        </p:txBody>
      </p:sp>
      <p:sp>
        <p:nvSpPr>
          <p:cNvPr id="6" name="Footer Placeholder 5">
            <a:extLst>
              <a:ext uri="{FF2B5EF4-FFF2-40B4-BE49-F238E27FC236}">
                <a16:creationId xmlns:a16="http://schemas.microsoft.com/office/drawing/2014/main" id="{73F5A900-E699-7345-B5BE-D5407328623C}"/>
              </a:ext>
            </a:extLst>
          </p:cNvPr>
          <p:cNvSpPr>
            <a:spLocks noGrp="1"/>
          </p:cNvSpPr>
          <p:nvPr>
            <p:ph type="ftr" sz="quarter" idx="10"/>
          </p:nvPr>
        </p:nvSpPr>
        <p:spPr/>
        <p:txBody>
          <a:bodyPr/>
          <a:lstStyle/>
          <a:p>
            <a:r>
              <a:rPr lang="de-DE"/>
              <a:t>C. A. Wuensche (2021)</a:t>
            </a:r>
            <a:endParaRPr lang="en-US" dirty="0"/>
          </a:p>
        </p:txBody>
      </p:sp>
    </p:spTree>
    <p:extLst>
      <p:ext uri="{BB962C8B-B14F-4D97-AF65-F5344CB8AC3E}">
        <p14:creationId xmlns:p14="http://schemas.microsoft.com/office/powerpoint/2010/main" val="144932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076" y="396908"/>
            <a:ext cx="7949724" cy="544331"/>
          </a:xfrm>
        </p:spPr>
        <p:txBody>
          <a:bodyPr/>
          <a:lstStyle/>
          <a:p>
            <a:r>
              <a:rPr lang="en-US" sz="2800" dirty="0"/>
              <a:t>Project management status </a:t>
            </a:r>
            <a:r>
              <a:rPr lang="en-US" sz="2800"/>
              <a:t>(September </a:t>
            </a:r>
            <a:r>
              <a:rPr lang="en-US" sz="2800" dirty="0"/>
              <a:t>2021)</a:t>
            </a:r>
          </a:p>
        </p:txBody>
      </p:sp>
      <p:sp>
        <p:nvSpPr>
          <p:cNvPr id="3" name="Content Placeholder 2"/>
          <p:cNvSpPr>
            <a:spLocks noGrp="1"/>
          </p:cNvSpPr>
          <p:nvPr>
            <p:ph idx="1"/>
          </p:nvPr>
        </p:nvSpPr>
        <p:spPr>
          <a:xfrm>
            <a:off x="531973" y="1087238"/>
            <a:ext cx="8479753" cy="5492119"/>
          </a:xfrm>
        </p:spPr>
        <p:txBody>
          <a:bodyPr>
            <a:normAutofit fontScale="85000" lnSpcReduction="20000"/>
          </a:bodyPr>
          <a:lstStyle/>
          <a:p>
            <a:r>
              <a:rPr lang="en-US" dirty="0"/>
              <a:t>Most of the funding (&gt; 60%) is already granted</a:t>
            </a:r>
          </a:p>
          <a:p>
            <a:pPr lvl="1"/>
            <a:r>
              <a:rPr lang="en-US" dirty="0"/>
              <a:t>FAPESP: main funding agency. </a:t>
            </a:r>
          </a:p>
          <a:p>
            <a:pPr lvl="1"/>
            <a:r>
              <a:rPr lang="en-US" dirty="0"/>
              <a:t>General coordination: </a:t>
            </a:r>
            <a:r>
              <a:rPr lang="en-US" dirty="0" err="1"/>
              <a:t>Elcio</a:t>
            </a:r>
            <a:r>
              <a:rPr lang="en-US" dirty="0"/>
              <a:t> Abdalla (IF/USP)</a:t>
            </a:r>
          </a:p>
          <a:p>
            <a:pPr lvl="1"/>
            <a:r>
              <a:rPr lang="en-US" dirty="0"/>
              <a:t>Management team: C. A. </a:t>
            </a:r>
            <a:r>
              <a:rPr lang="en-US" dirty="0" err="1"/>
              <a:t>Wuensche</a:t>
            </a:r>
            <a:r>
              <a:rPr lang="en-US" dirty="0"/>
              <a:t> (INPE), Luciano </a:t>
            </a:r>
            <a:r>
              <a:rPr lang="en-US" dirty="0" err="1"/>
              <a:t>Barosi</a:t>
            </a:r>
            <a:r>
              <a:rPr lang="en-US" dirty="0"/>
              <a:t> (UFCG), Filipe Abdalla (UCL), Bin Wang (</a:t>
            </a:r>
            <a:r>
              <a:rPr lang="en-US" dirty="0" err="1"/>
              <a:t>YangZhou</a:t>
            </a:r>
            <a:r>
              <a:rPr lang="en-US"/>
              <a:t> Univ.)</a:t>
            </a:r>
            <a:endParaRPr lang="en-US" dirty="0"/>
          </a:p>
          <a:p>
            <a:pPr marL="457200" lvl="1" indent="0">
              <a:buNone/>
            </a:pPr>
            <a:endParaRPr lang="en-US" dirty="0"/>
          </a:p>
          <a:p>
            <a:r>
              <a:rPr lang="en-US" dirty="0"/>
              <a:t>BINGO construction proceeds… </a:t>
            </a:r>
          </a:p>
          <a:p>
            <a:pPr lvl="1"/>
            <a:r>
              <a:rPr lang="en-US" dirty="0"/>
              <a:t>Major Project Review 2019 </a:t>
            </a:r>
            <a:r>
              <a:rPr lang="en-US" b="1" dirty="0">
                <a:solidFill>
                  <a:srgbClr val="3366FF"/>
                </a:solidFill>
                <a:sym typeface="Wingdings"/>
              </a:rPr>
              <a:t> green light to proceed to Phase 2.</a:t>
            </a:r>
            <a:endParaRPr lang="en-US" dirty="0"/>
          </a:p>
          <a:p>
            <a:pPr lvl="1"/>
            <a:r>
              <a:rPr lang="en-US" dirty="0"/>
              <a:t>Road work and site preparation started January 2021</a:t>
            </a:r>
          </a:p>
          <a:p>
            <a:pPr lvl="1"/>
            <a:r>
              <a:rPr lang="en-US" dirty="0"/>
              <a:t>Horn, transitions, polarizer, and magic tee prototypes successfully tested (2018 – 2021)</a:t>
            </a:r>
          </a:p>
          <a:p>
            <a:pPr lvl="1"/>
            <a:r>
              <a:rPr lang="en-US" dirty="0"/>
              <a:t>Main receiver components (first stage LNAs and filters, secondary LNAs and filters) qualified (2020 – 2021)</a:t>
            </a:r>
          </a:p>
          <a:p>
            <a:pPr lvl="1"/>
            <a:r>
              <a:rPr lang="en-US" dirty="0"/>
              <a:t>Receiver undergoing tests and integration to the digital backend at INPE</a:t>
            </a:r>
          </a:p>
          <a:p>
            <a:pPr lvl="1"/>
            <a:r>
              <a:rPr lang="en-US" dirty="0"/>
              <a:t>First horn prototype coupled to a simple radiometer currently looking at the sky in </a:t>
            </a:r>
            <a:r>
              <a:rPr lang="en-US" dirty="0" err="1"/>
              <a:t>Paraíba</a:t>
            </a:r>
            <a:r>
              <a:rPr lang="en-US" dirty="0"/>
              <a:t>  </a:t>
            </a:r>
          </a:p>
          <a:p>
            <a:pPr lvl="1"/>
            <a:r>
              <a:rPr lang="en-US" dirty="0"/>
              <a:t>Optical design completed (2021)</a:t>
            </a:r>
          </a:p>
          <a:p>
            <a:pPr lvl="1"/>
            <a:r>
              <a:rPr lang="en-US" dirty="0"/>
              <a:t>Engineering projects near completion</a:t>
            </a:r>
          </a:p>
          <a:p>
            <a:pPr lvl="1"/>
            <a:r>
              <a:rPr lang="en-US" dirty="0"/>
              <a:t>Dish fabrication under discussion</a:t>
            </a:r>
          </a:p>
        </p:txBody>
      </p:sp>
      <p:sp>
        <p:nvSpPr>
          <p:cNvPr id="6" name="Footer Placeholder 5"/>
          <p:cNvSpPr>
            <a:spLocks noGrp="1"/>
          </p:cNvSpPr>
          <p:nvPr>
            <p:ph type="ftr" sz="quarter" idx="10"/>
          </p:nvPr>
        </p:nvSpPr>
        <p:spPr/>
        <p:txBody>
          <a:bodyPr/>
          <a:lstStyle/>
          <a:p>
            <a:r>
              <a:rPr lang="de-DE"/>
              <a:t>C. A. Wuensche (2021)</a:t>
            </a:r>
            <a:endParaRPr lang="en-US" dirty="0"/>
          </a:p>
        </p:txBody>
      </p:sp>
      <p:sp>
        <p:nvSpPr>
          <p:cNvPr id="5" name="Slide Number Placeholder 4"/>
          <p:cNvSpPr>
            <a:spLocks noGrp="1"/>
          </p:cNvSpPr>
          <p:nvPr>
            <p:ph type="sldNum" sz="quarter" idx="11"/>
          </p:nvPr>
        </p:nvSpPr>
        <p:spPr/>
        <p:txBody>
          <a:bodyPr/>
          <a:lstStyle/>
          <a:p>
            <a:fld id="{8332A60F-DC28-914F-B40A-A132A807CBD5}" type="slidenum">
              <a:rPr lang="en-US" smtClean="0"/>
              <a:pPr/>
              <a:t>6</a:t>
            </a:fld>
            <a:endParaRPr lang="en-US"/>
          </a:p>
        </p:txBody>
      </p:sp>
    </p:spTree>
    <p:extLst>
      <p:ext uri="{BB962C8B-B14F-4D97-AF65-F5344CB8AC3E}">
        <p14:creationId xmlns:p14="http://schemas.microsoft.com/office/powerpoint/2010/main" val="3546346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8332A60F-DC28-914F-B40A-A132A807CBD5}" type="slidenum">
              <a:rPr lang="en-US" smtClean="0"/>
              <a:pPr/>
              <a:t>60</a:t>
            </a:fld>
            <a:endParaRPr lang="en-US"/>
          </a:p>
        </p:txBody>
      </p:sp>
      <p:sp>
        <p:nvSpPr>
          <p:cNvPr id="4" name="Title 3"/>
          <p:cNvSpPr>
            <a:spLocks noGrp="1"/>
          </p:cNvSpPr>
          <p:nvPr>
            <p:ph type="title"/>
          </p:nvPr>
        </p:nvSpPr>
        <p:spPr/>
        <p:txBody>
          <a:bodyPr/>
          <a:lstStyle/>
          <a:p>
            <a:pPr algn="ctr"/>
            <a:r>
              <a:rPr lang="en-US" sz="2800" dirty="0"/>
              <a:t>Silence zone proposal (discussions with </a:t>
            </a:r>
            <a:r>
              <a:rPr lang="en-US" sz="2800" dirty="0" err="1"/>
              <a:t>Anatel</a:t>
            </a:r>
            <a:r>
              <a:rPr lang="en-US" sz="2800" dirty="0"/>
              <a:t> started October 2018)</a:t>
            </a:r>
          </a:p>
        </p:txBody>
      </p:sp>
      <p:sp>
        <p:nvSpPr>
          <p:cNvPr id="8" name="Footer Placeholder 7"/>
          <p:cNvSpPr>
            <a:spLocks noGrp="1"/>
          </p:cNvSpPr>
          <p:nvPr>
            <p:ph type="ftr" sz="quarter" idx="10"/>
          </p:nvPr>
        </p:nvSpPr>
        <p:spPr/>
        <p:txBody>
          <a:bodyPr/>
          <a:lstStyle/>
          <a:p>
            <a:r>
              <a:rPr lang="de-DE"/>
              <a:t>C. A. Wuensche (2021)</a:t>
            </a:r>
            <a:endParaRPr lang="en-US" dirty="0"/>
          </a:p>
        </p:txBody>
      </p:sp>
      <p:pic>
        <p:nvPicPr>
          <p:cNvPr id="3" name="Picture 2" descr="viewshed-QGIS.png"/>
          <p:cNvPicPr>
            <a:picLocks noChangeAspect="1"/>
          </p:cNvPicPr>
          <p:nvPr/>
        </p:nvPicPr>
        <p:blipFill rotWithShape="1">
          <a:blip r:embed="rId3" cstate="print">
            <a:extLst>
              <a:ext uri="{28A0092B-C50C-407E-A947-70E740481C1C}">
                <a14:useLocalDpi xmlns:a14="http://schemas.microsoft.com/office/drawing/2010/main" val="0"/>
              </a:ext>
            </a:extLst>
          </a:blip>
          <a:srcRect t="8604"/>
          <a:stretch/>
        </p:blipFill>
        <p:spPr>
          <a:xfrm>
            <a:off x="685800" y="1265203"/>
            <a:ext cx="8153400" cy="5269661"/>
          </a:xfrm>
          <a:prstGeom prst="rect">
            <a:avLst/>
          </a:prstGeom>
        </p:spPr>
      </p:pic>
      <p:sp>
        <p:nvSpPr>
          <p:cNvPr id="5" name="TextBox 4"/>
          <p:cNvSpPr txBox="1"/>
          <p:nvPr/>
        </p:nvSpPr>
        <p:spPr>
          <a:xfrm>
            <a:off x="6180103" y="3218825"/>
            <a:ext cx="2879887" cy="3108544"/>
          </a:xfrm>
          <a:prstGeom prst="rect">
            <a:avLst/>
          </a:prstGeom>
          <a:solidFill>
            <a:schemeClr val="bg1"/>
          </a:solidFill>
        </p:spPr>
        <p:txBody>
          <a:bodyPr wrap="square" rtlCol="0">
            <a:spAutoFit/>
          </a:bodyPr>
          <a:lstStyle/>
          <a:p>
            <a:r>
              <a:rPr lang="it-IT" dirty="0"/>
              <a:t>ZONA 1: 500m - </a:t>
            </a:r>
            <a:r>
              <a:rPr lang="it-IT" dirty="0" err="1"/>
              <a:t>Telescope</a:t>
            </a:r>
            <a:r>
              <a:rPr lang="it-IT" dirty="0"/>
              <a:t> </a:t>
            </a:r>
            <a:r>
              <a:rPr lang="it-IT" dirty="0" err="1"/>
              <a:t>only</a:t>
            </a:r>
            <a:endParaRPr lang="it-IT" dirty="0"/>
          </a:p>
          <a:p>
            <a:endParaRPr lang="it-IT" dirty="0"/>
          </a:p>
          <a:p>
            <a:r>
              <a:rPr lang="cs-CZ" dirty="0"/>
              <a:t>ZONA 2: 2km </a:t>
            </a:r>
            <a:r>
              <a:rPr lang="mr-IN" dirty="0"/>
              <a:t>–</a:t>
            </a:r>
            <a:r>
              <a:rPr lang="cs-CZ" dirty="0"/>
              <a:t> </a:t>
            </a:r>
            <a:r>
              <a:rPr lang="cs-CZ" dirty="0" err="1"/>
              <a:t>Industrial</a:t>
            </a:r>
            <a:r>
              <a:rPr lang="cs-CZ" dirty="0"/>
              <a:t> </a:t>
            </a:r>
            <a:r>
              <a:rPr lang="cs-CZ" dirty="0" err="1"/>
              <a:t>activities</a:t>
            </a:r>
            <a:r>
              <a:rPr lang="cs-CZ" dirty="0"/>
              <a:t>, </a:t>
            </a:r>
            <a:r>
              <a:rPr lang="cs-CZ" dirty="0" err="1"/>
              <a:t>power</a:t>
            </a:r>
            <a:r>
              <a:rPr lang="cs-CZ" dirty="0"/>
              <a:t> </a:t>
            </a:r>
            <a:r>
              <a:rPr lang="cs-CZ" dirty="0" err="1"/>
              <a:t>plants</a:t>
            </a:r>
            <a:r>
              <a:rPr lang="cs-CZ" dirty="0"/>
              <a:t> (</a:t>
            </a:r>
            <a:r>
              <a:rPr lang="cs-CZ" dirty="0" err="1"/>
              <a:t>wind</a:t>
            </a:r>
            <a:r>
              <a:rPr lang="cs-CZ" dirty="0"/>
              <a:t> </a:t>
            </a:r>
            <a:r>
              <a:rPr lang="cs-CZ" dirty="0" err="1"/>
              <a:t>or</a:t>
            </a:r>
            <a:r>
              <a:rPr lang="cs-CZ" dirty="0"/>
              <a:t> </a:t>
            </a:r>
            <a:r>
              <a:rPr lang="cs-CZ" dirty="0" err="1"/>
              <a:t>solar</a:t>
            </a:r>
            <a:r>
              <a:rPr lang="cs-CZ" dirty="0"/>
              <a:t>), </a:t>
            </a:r>
            <a:r>
              <a:rPr lang="cs-CZ" dirty="0" err="1"/>
              <a:t>radios</a:t>
            </a:r>
            <a:r>
              <a:rPr lang="cs-CZ" dirty="0"/>
              <a:t>, </a:t>
            </a:r>
            <a:r>
              <a:rPr lang="cs-CZ" dirty="0" err="1"/>
              <a:t>wireless</a:t>
            </a:r>
            <a:r>
              <a:rPr lang="cs-CZ" dirty="0"/>
              <a:t> </a:t>
            </a:r>
            <a:r>
              <a:rPr lang="cs-CZ" dirty="0" err="1"/>
              <a:t>networks</a:t>
            </a:r>
            <a:r>
              <a:rPr lang="cs-CZ" dirty="0"/>
              <a:t>, </a:t>
            </a:r>
            <a:r>
              <a:rPr lang="cs-CZ" dirty="0" err="1"/>
              <a:t>radio</a:t>
            </a:r>
            <a:r>
              <a:rPr lang="cs-CZ" dirty="0"/>
              <a:t> </a:t>
            </a:r>
            <a:r>
              <a:rPr lang="cs-CZ" dirty="0" err="1"/>
              <a:t>repeaters</a:t>
            </a:r>
            <a:endParaRPr lang="cs-CZ" dirty="0"/>
          </a:p>
          <a:p>
            <a:endParaRPr lang="en-US" dirty="0"/>
          </a:p>
          <a:p>
            <a:r>
              <a:rPr lang="en-US" dirty="0"/>
              <a:t>ZONA 3: 10km </a:t>
            </a:r>
            <a:r>
              <a:rPr lang="mr-IN" dirty="0"/>
              <a:t>–</a:t>
            </a:r>
            <a:r>
              <a:rPr lang="en-US" dirty="0"/>
              <a:t> No new ERB (only one now)</a:t>
            </a:r>
          </a:p>
          <a:p>
            <a:endParaRPr lang="en-US" dirty="0"/>
          </a:p>
          <a:p>
            <a:r>
              <a:rPr lang="en-US" dirty="0"/>
              <a:t>ZONA4: 25km </a:t>
            </a:r>
            <a:r>
              <a:rPr lang="mr-IN" dirty="0"/>
              <a:t>–</a:t>
            </a:r>
            <a:r>
              <a:rPr lang="en-US" dirty="0"/>
              <a:t> Keep current mobile antennas, new antennas can be installed upon request &amp; approval. No wind or solar plants.</a:t>
            </a:r>
          </a:p>
        </p:txBody>
      </p:sp>
      <p:sp>
        <p:nvSpPr>
          <p:cNvPr id="6" name="TextBox 5"/>
          <p:cNvSpPr txBox="1"/>
          <p:nvPr/>
        </p:nvSpPr>
        <p:spPr>
          <a:xfrm>
            <a:off x="874950" y="6550223"/>
            <a:ext cx="1558440" cy="307777"/>
          </a:xfrm>
          <a:prstGeom prst="rect">
            <a:avLst/>
          </a:prstGeom>
          <a:noFill/>
        </p:spPr>
        <p:txBody>
          <a:bodyPr wrap="none" rtlCol="0">
            <a:spAutoFit/>
          </a:bodyPr>
          <a:lstStyle/>
          <a:p>
            <a:r>
              <a:rPr lang="en-US" dirty="0"/>
              <a:t>Source: L. </a:t>
            </a:r>
            <a:r>
              <a:rPr lang="en-US" dirty="0" err="1"/>
              <a:t>Barosi</a:t>
            </a:r>
            <a:endParaRPr lang="en-US" dirty="0"/>
          </a:p>
        </p:txBody>
      </p:sp>
    </p:spTree>
    <p:extLst>
      <p:ext uri="{BB962C8B-B14F-4D97-AF65-F5344CB8AC3E}">
        <p14:creationId xmlns:p14="http://schemas.microsoft.com/office/powerpoint/2010/main" val="419506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632B79-8914-1442-B864-2FCAEE352640}"/>
              </a:ext>
            </a:extLst>
          </p:cNvPr>
          <p:cNvSpPr>
            <a:spLocks noGrp="1"/>
          </p:cNvSpPr>
          <p:nvPr>
            <p:ph type="sldNum" sz="quarter" idx="12"/>
          </p:nvPr>
        </p:nvSpPr>
        <p:spPr/>
        <p:txBody>
          <a:bodyPr/>
          <a:lstStyle/>
          <a:p>
            <a:fld id="{8332A60F-DC28-914F-B40A-A132A807CBD5}" type="slidenum">
              <a:rPr lang="en-US" smtClean="0"/>
              <a:pPr/>
              <a:t>61</a:t>
            </a:fld>
            <a:endParaRPr lang="en-US"/>
          </a:p>
        </p:txBody>
      </p:sp>
      <p:sp>
        <p:nvSpPr>
          <p:cNvPr id="4" name="Footer Placeholder 3">
            <a:extLst>
              <a:ext uri="{FF2B5EF4-FFF2-40B4-BE49-F238E27FC236}">
                <a16:creationId xmlns:a16="http://schemas.microsoft.com/office/drawing/2014/main" id="{D0D2FAD3-501C-034C-8437-8AD219DEEB85}"/>
              </a:ext>
            </a:extLst>
          </p:cNvPr>
          <p:cNvSpPr>
            <a:spLocks noGrp="1"/>
          </p:cNvSpPr>
          <p:nvPr>
            <p:ph type="ftr" sz="quarter" idx="10"/>
          </p:nvPr>
        </p:nvSpPr>
        <p:spPr/>
        <p:txBody>
          <a:bodyPr/>
          <a:lstStyle/>
          <a:p>
            <a:r>
              <a:rPr lang="de-DE"/>
              <a:t>C. A. Wuensche (2021)</a:t>
            </a:r>
            <a:endParaRPr lang="en-US" dirty="0"/>
          </a:p>
        </p:txBody>
      </p:sp>
      <p:pic>
        <p:nvPicPr>
          <p:cNvPr id="5" name="Picture 4" descr="BINGO&amp;others.pdf">
            <a:extLst>
              <a:ext uri="{FF2B5EF4-FFF2-40B4-BE49-F238E27FC236}">
                <a16:creationId xmlns:a16="http://schemas.microsoft.com/office/drawing/2014/main" id="{3B79C21E-C7BB-2E43-B57E-847D560E37E2}"/>
              </a:ext>
            </a:extLst>
          </p:cNvPr>
          <p:cNvPicPr>
            <a:picLocks noChangeAspect="1"/>
          </p:cNvPicPr>
          <p:nvPr/>
        </p:nvPicPr>
        <p:blipFill rotWithShape="1">
          <a:blip r:embed="rId2">
            <a:extLst>
              <a:ext uri="{28A0092B-C50C-407E-A947-70E740481C1C}">
                <a14:useLocalDpi xmlns:a14="http://schemas.microsoft.com/office/drawing/2010/main" val="0"/>
              </a:ext>
            </a:extLst>
          </a:blip>
          <a:srcRect r="44082" b="1291"/>
          <a:stretch/>
        </p:blipFill>
        <p:spPr>
          <a:xfrm>
            <a:off x="587920" y="1471019"/>
            <a:ext cx="8485520" cy="4598380"/>
          </a:xfrm>
          <a:prstGeom prst="rect">
            <a:avLst/>
          </a:prstGeom>
        </p:spPr>
      </p:pic>
    </p:spTree>
    <p:extLst>
      <p:ext uri="{BB962C8B-B14F-4D97-AF65-F5344CB8AC3E}">
        <p14:creationId xmlns:p14="http://schemas.microsoft.com/office/powerpoint/2010/main" val="1300172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F58C52-F31A-0746-ADA9-FE57D5E4643D}" type="slidenum">
              <a:rPr lang="en-US" smtClean="0"/>
              <a:pPr/>
              <a:t>62</a:t>
            </a:fld>
            <a:endParaRPr lang="en-US"/>
          </a:p>
        </p:txBody>
      </p:sp>
      <p:sp>
        <p:nvSpPr>
          <p:cNvPr id="3" name="Footer Placeholder 2"/>
          <p:cNvSpPr>
            <a:spLocks noGrp="1"/>
          </p:cNvSpPr>
          <p:nvPr>
            <p:ph type="ftr" sz="quarter" idx="10"/>
          </p:nvPr>
        </p:nvSpPr>
        <p:spPr/>
        <p:txBody>
          <a:bodyPr/>
          <a:lstStyle/>
          <a:p>
            <a:r>
              <a:rPr lang="de-DE"/>
              <a:t>C. A. Wuensche (2021)</a:t>
            </a:r>
            <a:endParaRPr lang="en-US" dirty="0"/>
          </a:p>
        </p:txBody>
      </p:sp>
      <p:sp>
        <p:nvSpPr>
          <p:cNvPr id="4" name="Rectangle 3"/>
          <p:cNvSpPr/>
          <p:nvPr/>
        </p:nvSpPr>
        <p:spPr>
          <a:xfrm>
            <a:off x="658775" y="6221611"/>
            <a:ext cx="3409632" cy="276999"/>
          </a:xfrm>
          <a:prstGeom prst="rect">
            <a:avLst/>
          </a:prstGeom>
        </p:spPr>
        <p:txBody>
          <a:bodyPr wrap="none">
            <a:spAutoFit/>
          </a:bodyPr>
          <a:lstStyle/>
          <a:p>
            <a:r>
              <a:rPr lang="en-US" sz="1200" dirty="0"/>
              <a:t>http://</a:t>
            </a:r>
            <a:r>
              <a:rPr lang="en-US" sz="1200" dirty="0" err="1"/>
              <a:t>www.personal.psu.edu</a:t>
            </a:r>
            <a:r>
              <a:rPr lang="en-US" sz="1200" dirty="0"/>
              <a:t>/duj13/ASTRO545/</a:t>
            </a:r>
          </a:p>
        </p:txBody>
      </p:sp>
      <p:pic>
        <p:nvPicPr>
          <p:cNvPr id="5" name="Picture 4"/>
          <p:cNvPicPr>
            <a:picLocks noChangeAspect="1"/>
          </p:cNvPicPr>
          <p:nvPr/>
        </p:nvPicPr>
        <p:blipFill>
          <a:blip r:embed="rId2"/>
          <a:stretch>
            <a:fillRect/>
          </a:stretch>
        </p:blipFill>
        <p:spPr>
          <a:xfrm>
            <a:off x="1579092" y="320554"/>
            <a:ext cx="6361223" cy="5918180"/>
          </a:xfrm>
          <a:prstGeom prst="rect">
            <a:avLst/>
          </a:prstGeom>
        </p:spPr>
      </p:pic>
    </p:spTree>
    <p:extLst>
      <p:ext uri="{BB962C8B-B14F-4D97-AF65-F5344CB8AC3E}">
        <p14:creationId xmlns:p14="http://schemas.microsoft.com/office/powerpoint/2010/main" val="25054662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332A60F-DC28-914F-B40A-A132A807CBD5}" type="slidenum">
              <a:rPr lang="en-US" smtClean="0"/>
              <a:pPr/>
              <a:t>63</a:t>
            </a:fld>
            <a:endParaRPr lang="en-US"/>
          </a:p>
        </p:txBody>
      </p:sp>
      <p:sp>
        <p:nvSpPr>
          <p:cNvPr id="4" name="Footer Placeholder 3"/>
          <p:cNvSpPr>
            <a:spLocks noGrp="1"/>
          </p:cNvSpPr>
          <p:nvPr>
            <p:ph type="ftr" sz="quarter" idx="10"/>
          </p:nvPr>
        </p:nvSpPr>
        <p:spPr/>
        <p:txBody>
          <a:bodyPr/>
          <a:lstStyle/>
          <a:p>
            <a:r>
              <a:rPr lang="de-DE"/>
              <a:t>C. A. Wuensche (2021)</a:t>
            </a:r>
            <a:endParaRPr lang="en-US" dirty="0"/>
          </a:p>
        </p:txBody>
      </p:sp>
      <p:pic>
        <p:nvPicPr>
          <p:cNvPr id="5" name="Picture 4"/>
          <p:cNvPicPr>
            <a:picLocks noChangeAspect="1"/>
          </p:cNvPicPr>
          <p:nvPr/>
        </p:nvPicPr>
        <p:blipFill>
          <a:blip r:embed="rId2"/>
          <a:stretch>
            <a:fillRect/>
          </a:stretch>
        </p:blipFill>
        <p:spPr>
          <a:xfrm>
            <a:off x="720705" y="800099"/>
            <a:ext cx="7770913" cy="5779257"/>
          </a:xfrm>
          <a:prstGeom prst="rect">
            <a:avLst/>
          </a:prstGeom>
        </p:spPr>
      </p:pic>
      <p:sp>
        <p:nvSpPr>
          <p:cNvPr id="8" name="TextBox 7">
            <a:extLst>
              <a:ext uri="{FF2B5EF4-FFF2-40B4-BE49-F238E27FC236}">
                <a16:creationId xmlns:a16="http://schemas.microsoft.com/office/drawing/2014/main" id="{0CB7A1CD-8F05-824B-870E-8AA3A556C059}"/>
              </a:ext>
            </a:extLst>
          </p:cNvPr>
          <p:cNvSpPr txBox="1"/>
          <p:nvPr/>
        </p:nvSpPr>
        <p:spPr>
          <a:xfrm>
            <a:off x="412967" y="6412035"/>
            <a:ext cx="3567483" cy="276999"/>
          </a:xfrm>
          <a:prstGeom prst="rect">
            <a:avLst/>
          </a:prstGeom>
          <a:noFill/>
        </p:spPr>
        <p:txBody>
          <a:bodyPr wrap="square" rtlCol="0">
            <a:spAutoFit/>
          </a:bodyPr>
          <a:lstStyle/>
          <a:p>
            <a:pPr algn="ctr"/>
            <a:r>
              <a:rPr lang="en-US" sz="1200" dirty="0"/>
              <a:t>From B. Maffei / I. Ferreira</a:t>
            </a:r>
          </a:p>
        </p:txBody>
      </p:sp>
    </p:spTree>
    <p:extLst>
      <p:ext uri="{BB962C8B-B14F-4D97-AF65-F5344CB8AC3E}">
        <p14:creationId xmlns:p14="http://schemas.microsoft.com/office/powerpoint/2010/main" val="345266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C81D3C-3B6C-B448-A268-6CC999CE2AC5}"/>
              </a:ext>
            </a:extLst>
          </p:cNvPr>
          <p:cNvSpPr>
            <a:spLocks noGrp="1"/>
          </p:cNvSpPr>
          <p:nvPr>
            <p:ph type="ftr" sz="quarter" idx="11"/>
          </p:nvPr>
        </p:nvSpPr>
        <p:spPr/>
        <p:txBody>
          <a:bodyPr/>
          <a:lstStyle/>
          <a:p>
            <a:r>
              <a:rPr lang="de-DE"/>
              <a:t>C. A. Wuensche (2021)</a:t>
            </a:r>
            <a:endParaRPr lang="en-US" dirty="0"/>
          </a:p>
        </p:txBody>
      </p:sp>
      <p:sp>
        <p:nvSpPr>
          <p:cNvPr id="3" name="Slide Number Placeholder 2">
            <a:extLst>
              <a:ext uri="{FF2B5EF4-FFF2-40B4-BE49-F238E27FC236}">
                <a16:creationId xmlns:a16="http://schemas.microsoft.com/office/drawing/2014/main" id="{B59BFFA7-F047-C640-9566-6656F3742195}"/>
              </a:ext>
            </a:extLst>
          </p:cNvPr>
          <p:cNvSpPr>
            <a:spLocks noGrp="1"/>
          </p:cNvSpPr>
          <p:nvPr>
            <p:ph type="sldNum" sz="quarter" idx="12"/>
          </p:nvPr>
        </p:nvSpPr>
        <p:spPr/>
        <p:txBody>
          <a:bodyPr/>
          <a:lstStyle/>
          <a:p>
            <a:fld id="{8332A60F-DC28-914F-B40A-A132A807CBD5}" type="slidenum">
              <a:rPr lang="en-US" smtClean="0"/>
              <a:pPr/>
              <a:t>64</a:t>
            </a:fld>
            <a:endParaRPr lang="en-US"/>
          </a:p>
        </p:txBody>
      </p:sp>
      <p:pic>
        <p:nvPicPr>
          <p:cNvPr id="5" name="Picture 4">
            <a:extLst>
              <a:ext uri="{FF2B5EF4-FFF2-40B4-BE49-F238E27FC236}">
                <a16:creationId xmlns:a16="http://schemas.microsoft.com/office/drawing/2014/main" id="{90B2EB8C-9823-CA4A-B756-11F3B340F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51" y="434459"/>
            <a:ext cx="4140000" cy="4446598"/>
          </a:xfrm>
          <a:prstGeom prst="rect">
            <a:avLst/>
          </a:prstGeom>
        </p:spPr>
      </p:pic>
      <p:pic>
        <p:nvPicPr>
          <p:cNvPr id="7" name="Picture 6" descr="A picture containing group, lot, many, pink&#10;&#10;Description automatically generated">
            <a:extLst>
              <a:ext uri="{FF2B5EF4-FFF2-40B4-BE49-F238E27FC236}">
                <a16:creationId xmlns:a16="http://schemas.microsoft.com/office/drawing/2014/main" id="{BBFD11BE-0BF3-9242-AE5D-B0D189C69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735" y="2001460"/>
            <a:ext cx="4140000" cy="4446598"/>
          </a:xfrm>
          <a:prstGeom prst="rect">
            <a:avLst/>
          </a:prstGeom>
        </p:spPr>
      </p:pic>
      <p:sp>
        <p:nvSpPr>
          <p:cNvPr id="9" name="TextBox 8">
            <a:extLst>
              <a:ext uri="{FF2B5EF4-FFF2-40B4-BE49-F238E27FC236}">
                <a16:creationId xmlns:a16="http://schemas.microsoft.com/office/drawing/2014/main" id="{17FE29DC-350F-F047-991F-28EFE4A86436}"/>
              </a:ext>
            </a:extLst>
          </p:cNvPr>
          <p:cNvSpPr txBox="1"/>
          <p:nvPr/>
        </p:nvSpPr>
        <p:spPr>
          <a:xfrm>
            <a:off x="640834" y="6302358"/>
            <a:ext cx="3111749" cy="276999"/>
          </a:xfrm>
          <a:prstGeom prst="rect">
            <a:avLst/>
          </a:prstGeom>
          <a:noFill/>
        </p:spPr>
        <p:txBody>
          <a:bodyPr wrap="none" rtlCol="0">
            <a:spAutoFit/>
          </a:bodyPr>
          <a:lstStyle/>
          <a:p>
            <a:r>
              <a:rPr lang="en-BR" sz="1200" dirty="0"/>
              <a:t>Abdalla, Marins, Mota et al., in preparation</a:t>
            </a:r>
          </a:p>
        </p:txBody>
      </p:sp>
      <p:sp>
        <p:nvSpPr>
          <p:cNvPr id="4" name="TextBox 3">
            <a:extLst>
              <a:ext uri="{FF2B5EF4-FFF2-40B4-BE49-F238E27FC236}">
                <a16:creationId xmlns:a16="http://schemas.microsoft.com/office/drawing/2014/main" id="{707F4E09-2029-114F-88AC-AD8B374FECAD}"/>
              </a:ext>
            </a:extLst>
          </p:cNvPr>
          <p:cNvSpPr txBox="1"/>
          <p:nvPr/>
        </p:nvSpPr>
        <p:spPr>
          <a:xfrm>
            <a:off x="5023484" y="434459"/>
            <a:ext cx="2735044" cy="307777"/>
          </a:xfrm>
          <a:prstGeom prst="rect">
            <a:avLst/>
          </a:prstGeom>
          <a:noFill/>
        </p:spPr>
        <p:txBody>
          <a:bodyPr wrap="none" rtlCol="0">
            <a:spAutoFit/>
          </a:bodyPr>
          <a:lstStyle/>
          <a:p>
            <a:r>
              <a:rPr lang="en-BR" dirty="0"/>
              <a:t>BINGO beams measured @ LIT</a:t>
            </a:r>
          </a:p>
        </p:txBody>
      </p:sp>
      <p:cxnSp>
        <p:nvCxnSpPr>
          <p:cNvPr id="8" name="Straight Arrow Connector 7">
            <a:extLst>
              <a:ext uri="{FF2B5EF4-FFF2-40B4-BE49-F238E27FC236}">
                <a16:creationId xmlns:a16="http://schemas.microsoft.com/office/drawing/2014/main" id="{73E3A5C0-B3BA-614D-8BAB-346047EB5D94}"/>
              </a:ext>
            </a:extLst>
          </p:cNvPr>
          <p:cNvCxnSpPr>
            <a:cxnSpLocks/>
          </p:cNvCxnSpPr>
          <p:nvPr/>
        </p:nvCxnSpPr>
        <p:spPr bwMode="auto">
          <a:xfrm>
            <a:off x="6998735" y="1369795"/>
            <a:ext cx="0" cy="493729"/>
          </a:xfrm>
          <a:prstGeom prst="straightConnector1">
            <a:avLst/>
          </a:prstGeom>
          <a:solidFill>
            <a:schemeClr val="accent1"/>
          </a:solidFill>
          <a:ln w="9525" cap="flat" cmpd="sng" algn="ctr">
            <a:solidFill>
              <a:srgbClr val="7030A0"/>
            </a:solidFill>
            <a:prstDash val="solid"/>
            <a:miter lim="800000"/>
            <a:headEnd type="none" w="med" len="med"/>
            <a:tailEnd type="triangle"/>
          </a:ln>
          <a:effectLst/>
        </p:spPr>
      </p:cxnSp>
      <p:sp>
        <p:nvSpPr>
          <p:cNvPr id="12" name="TextBox 11">
            <a:extLst>
              <a:ext uri="{FF2B5EF4-FFF2-40B4-BE49-F238E27FC236}">
                <a16:creationId xmlns:a16="http://schemas.microsoft.com/office/drawing/2014/main" id="{ADD2D3A4-C5A0-8B44-B187-B605F7A7FEFC}"/>
              </a:ext>
            </a:extLst>
          </p:cNvPr>
          <p:cNvSpPr txBox="1"/>
          <p:nvPr/>
        </p:nvSpPr>
        <p:spPr>
          <a:xfrm>
            <a:off x="2545451" y="5222097"/>
            <a:ext cx="1099981" cy="523220"/>
          </a:xfrm>
          <a:prstGeom prst="rect">
            <a:avLst/>
          </a:prstGeom>
          <a:noFill/>
        </p:spPr>
        <p:txBody>
          <a:bodyPr wrap="none" rtlCol="0">
            <a:spAutoFit/>
          </a:bodyPr>
          <a:lstStyle/>
          <a:p>
            <a:r>
              <a:rPr lang="en-BR" dirty="0">
                <a:solidFill>
                  <a:srgbClr val="0070C0"/>
                </a:solidFill>
              </a:rPr>
              <a:t>Horizontal </a:t>
            </a:r>
          </a:p>
          <a:p>
            <a:r>
              <a:rPr lang="en-BR" dirty="0">
                <a:solidFill>
                  <a:srgbClr val="0070C0"/>
                </a:solidFill>
              </a:rPr>
              <a:t>polarization</a:t>
            </a:r>
          </a:p>
        </p:txBody>
      </p:sp>
      <p:cxnSp>
        <p:nvCxnSpPr>
          <p:cNvPr id="14" name="Straight Arrow Connector 13">
            <a:extLst>
              <a:ext uri="{FF2B5EF4-FFF2-40B4-BE49-F238E27FC236}">
                <a16:creationId xmlns:a16="http://schemas.microsoft.com/office/drawing/2014/main" id="{BC81DD7A-EE5D-EF46-9973-9F87222B25B0}"/>
              </a:ext>
            </a:extLst>
          </p:cNvPr>
          <p:cNvCxnSpPr>
            <a:cxnSpLocks/>
          </p:cNvCxnSpPr>
          <p:nvPr/>
        </p:nvCxnSpPr>
        <p:spPr bwMode="auto">
          <a:xfrm flipV="1">
            <a:off x="3095441" y="4224759"/>
            <a:ext cx="0" cy="846927"/>
          </a:xfrm>
          <a:prstGeom prst="straightConnector1">
            <a:avLst/>
          </a:prstGeom>
          <a:solidFill>
            <a:schemeClr val="accent1"/>
          </a:solidFill>
          <a:ln w="9525" cap="flat" cmpd="sng" algn="ctr">
            <a:solidFill>
              <a:srgbClr val="0070C0"/>
            </a:solidFill>
            <a:prstDash val="solid"/>
            <a:miter lim="800000"/>
            <a:headEnd type="none" w="med" len="med"/>
            <a:tailEnd type="triangle"/>
          </a:ln>
          <a:effectLst/>
        </p:spPr>
      </p:cxnSp>
      <p:sp>
        <p:nvSpPr>
          <p:cNvPr id="17" name="TextBox 16">
            <a:extLst>
              <a:ext uri="{FF2B5EF4-FFF2-40B4-BE49-F238E27FC236}">
                <a16:creationId xmlns:a16="http://schemas.microsoft.com/office/drawing/2014/main" id="{D5B02196-D9F2-4046-A4D8-3284C8F7E42B}"/>
              </a:ext>
            </a:extLst>
          </p:cNvPr>
          <p:cNvSpPr txBox="1"/>
          <p:nvPr/>
        </p:nvSpPr>
        <p:spPr>
          <a:xfrm>
            <a:off x="6129875" y="970421"/>
            <a:ext cx="1737720" cy="307777"/>
          </a:xfrm>
          <a:prstGeom prst="rect">
            <a:avLst/>
          </a:prstGeom>
          <a:noFill/>
        </p:spPr>
        <p:txBody>
          <a:bodyPr wrap="none" rtlCol="0">
            <a:spAutoFit/>
          </a:bodyPr>
          <a:lstStyle/>
          <a:p>
            <a:r>
              <a:rPr lang="en-BR" dirty="0">
                <a:solidFill>
                  <a:srgbClr val="7030A0"/>
                </a:solidFill>
              </a:rPr>
              <a:t>Vertical polarization</a:t>
            </a:r>
          </a:p>
        </p:txBody>
      </p:sp>
    </p:spTree>
    <p:extLst>
      <p:ext uri="{BB962C8B-B14F-4D97-AF65-F5344CB8AC3E}">
        <p14:creationId xmlns:p14="http://schemas.microsoft.com/office/powerpoint/2010/main" val="267706330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6B789B-D7E0-C343-8B62-3C73027DEDD8}"/>
              </a:ext>
            </a:extLst>
          </p:cNvPr>
          <p:cNvSpPr>
            <a:spLocks noGrp="1"/>
          </p:cNvSpPr>
          <p:nvPr>
            <p:ph type="ftr" sz="quarter" idx="11"/>
          </p:nvPr>
        </p:nvSpPr>
        <p:spPr/>
        <p:txBody>
          <a:bodyPr/>
          <a:lstStyle/>
          <a:p>
            <a:r>
              <a:rPr lang="de-DE"/>
              <a:t>C. A. Wuensche (2021)</a:t>
            </a:r>
            <a:endParaRPr lang="en-US" dirty="0"/>
          </a:p>
        </p:txBody>
      </p:sp>
      <p:sp>
        <p:nvSpPr>
          <p:cNvPr id="3" name="Slide Number Placeholder 2">
            <a:extLst>
              <a:ext uri="{FF2B5EF4-FFF2-40B4-BE49-F238E27FC236}">
                <a16:creationId xmlns:a16="http://schemas.microsoft.com/office/drawing/2014/main" id="{2749DB09-9FF1-AC40-9A63-33A5B64B0517}"/>
              </a:ext>
            </a:extLst>
          </p:cNvPr>
          <p:cNvSpPr>
            <a:spLocks noGrp="1"/>
          </p:cNvSpPr>
          <p:nvPr>
            <p:ph type="sldNum" sz="quarter" idx="12"/>
          </p:nvPr>
        </p:nvSpPr>
        <p:spPr/>
        <p:txBody>
          <a:bodyPr/>
          <a:lstStyle/>
          <a:p>
            <a:fld id="{8332A60F-DC28-914F-B40A-A132A807CBD5}" type="slidenum">
              <a:rPr lang="en-US" smtClean="0"/>
              <a:pPr/>
              <a:t>65</a:t>
            </a:fld>
            <a:endParaRPr lang="en-US"/>
          </a:p>
        </p:txBody>
      </p:sp>
      <p:pic>
        <p:nvPicPr>
          <p:cNvPr id="5" name="Picture 4" descr="A screenshot of a cell phone&#10;&#10;Description automatically generated">
            <a:extLst>
              <a:ext uri="{FF2B5EF4-FFF2-40B4-BE49-F238E27FC236}">
                <a16:creationId xmlns:a16="http://schemas.microsoft.com/office/drawing/2014/main" id="{A20332C5-565F-E84B-B9B8-4D495EE5E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19" y="476789"/>
            <a:ext cx="4535168" cy="340137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A42E407A-D207-7D43-B587-69ADCA973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899" y="3889569"/>
            <a:ext cx="3582107" cy="268658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36C9A248-06FE-4246-86B6-F9E357E05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356" y="476789"/>
            <a:ext cx="4535167" cy="3401375"/>
          </a:xfrm>
          <a:prstGeom prst="rect">
            <a:avLst/>
          </a:prstGeom>
        </p:spPr>
      </p:pic>
      <p:sp>
        <p:nvSpPr>
          <p:cNvPr id="13" name="TextBox 12">
            <a:extLst>
              <a:ext uri="{FF2B5EF4-FFF2-40B4-BE49-F238E27FC236}">
                <a16:creationId xmlns:a16="http://schemas.microsoft.com/office/drawing/2014/main" id="{29049E87-6ABA-5749-BB8D-FCB16FAD856D}"/>
              </a:ext>
            </a:extLst>
          </p:cNvPr>
          <p:cNvSpPr txBox="1"/>
          <p:nvPr/>
        </p:nvSpPr>
        <p:spPr>
          <a:xfrm>
            <a:off x="628307" y="6117692"/>
            <a:ext cx="2161210" cy="461665"/>
          </a:xfrm>
          <a:prstGeom prst="rect">
            <a:avLst/>
          </a:prstGeom>
          <a:noFill/>
        </p:spPr>
        <p:txBody>
          <a:bodyPr wrap="square" rtlCol="0">
            <a:spAutoFit/>
          </a:bodyPr>
          <a:lstStyle/>
          <a:p>
            <a:r>
              <a:rPr lang="en-BR" sz="1200" dirty="0"/>
              <a:t>Abdalla, Marins, Mota et al., in preparation</a:t>
            </a:r>
          </a:p>
        </p:txBody>
      </p:sp>
    </p:spTree>
    <p:extLst>
      <p:ext uri="{BB962C8B-B14F-4D97-AF65-F5344CB8AC3E}">
        <p14:creationId xmlns:p14="http://schemas.microsoft.com/office/powerpoint/2010/main" val="424317759"/>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1724C-B407-5B43-BFBF-2CA0DCB63D90}"/>
              </a:ext>
            </a:extLst>
          </p:cNvPr>
          <p:cNvSpPr>
            <a:spLocks noGrp="1"/>
          </p:cNvSpPr>
          <p:nvPr>
            <p:ph type="title"/>
          </p:nvPr>
        </p:nvSpPr>
        <p:spPr>
          <a:xfrm>
            <a:off x="685800" y="381000"/>
            <a:ext cx="8153400" cy="762000"/>
          </a:xfrm>
        </p:spPr>
        <p:txBody>
          <a:bodyPr wrap="square" anchor="ctr">
            <a:normAutofit/>
          </a:bodyPr>
          <a:lstStyle/>
          <a:p>
            <a:r>
              <a:rPr lang="pt-BR" dirty="0"/>
              <a:t>Projeto Arquitetônico – Outubro 2020</a:t>
            </a:r>
          </a:p>
        </p:txBody>
      </p:sp>
      <p:sp>
        <p:nvSpPr>
          <p:cNvPr id="2" name="Footer Placeholder 1">
            <a:extLst>
              <a:ext uri="{FF2B5EF4-FFF2-40B4-BE49-F238E27FC236}">
                <a16:creationId xmlns:a16="http://schemas.microsoft.com/office/drawing/2014/main" id="{6A6DE12D-46AD-8249-91DB-EA3E1DDB56ED}"/>
              </a:ext>
            </a:extLst>
          </p:cNvPr>
          <p:cNvSpPr>
            <a:spLocks noGrp="1"/>
          </p:cNvSpPr>
          <p:nvPr>
            <p:ph type="ftr" sz="quarter" idx="10"/>
          </p:nvPr>
        </p:nvSpPr>
        <p:spPr>
          <a:xfrm>
            <a:off x="3270354" y="6579357"/>
            <a:ext cx="3120652" cy="219354"/>
          </a:xfrm>
        </p:spPr>
        <p:txBody>
          <a:bodyPr>
            <a:normAutofit/>
          </a:bodyPr>
          <a:lstStyle/>
          <a:p>
            <a:pPr>
              <a:lnSpc>
                <a:spcPct val="90000"/>
              </a:lnSpc>
              <a:spcAft>
                <a:spcPts val="600"/>
              </a:spcAft>
            </a:pPr>
            <a:r>
              <a:rPr lang="de-DE" sz="900"/>
              <a:t>C. A. Wuensche (2021)</a:t>
            </a:r>
            <a:endParaRPr lang="en-US" sz="900"/>
          </a:p>
        </p:txBody>
      </p:sp>
      <p:sp>
        <p:nvSpPr>
          <p:cNvPr id="3" name="Slide Number Placeholder 2">
            <a:extLst>
              <a:ext uri="{FF2B5EF4-FFF2-40B4-BE49-F238E27FC236}">
                <a16:creationId xmlns:a16="http://schemas.microsoft.com/office/drawing/2014/main" id="{85D84435-0DBF-EC44-91A9-4C39CF1026EC}"/>
              </a:ext>
            </a:extLst>
          </p:cNvPr>
          <p:cNvSpPr>
            <a:spLocks noGrp="1"/>
          </p:cNvSpPr>
          <p:nvPr>
            <p:ph type="sldNum" sz="quarter" idx="11"/>
          </p:nvPr>
        </p:nvSpPr>
        <p:spPr>
          <a:xfrm>
            <a:off x="8538298" y="6350387"/>
            <a:ext cx="605701" cy="507613"/>
          </a:xfrm>
        </p:spPr>
        <p:txBody>
          <a:bodyPr anchor="ctr">
            <a:normAutofit/>
          </a:bodyPr>
          <a:lstStyle/>
          <a:p>
            <a:pPr>
              <a:spcAft>
                <a:spcPts val="600"/>
              </a:spcAft>
            </a:pPr>
            <a:fld id="{8332A60F-DC28-914F-B40A-A132A807CBD5}" type="slidenum">
              <a:rPr lang="en-US" smtClean="0"/>
              <a:pPr>
                <a:spcAft>
                  <a:spcPts val="600"/>
                </a:spcAft>
              </a:pPr>
              <a:t>66</a:t>
            </a:fld>
            <a:endParaRPr lang="en-US"/>
          </a:p>
        </p:txBody>
      </p:sp>
      <p:pic>
        <p:nvPicPr>
          <p:cNvPr id="8" name="Picture 7" descr="A picture containing outdoor, grass, mountain, field&#10;&#10;Description automatically generated">
            <a:extLst>
              <a:ext uri="{FF2B5EF4-FFF2-40B4-BE49-F238E27FC236}">
                <a16:creationId xmlns:a16="http://schemas.microsoft.com/office/drawing/2014/main" id="{7CE2D6C4-DC29-4240-ABFE-C88CF9140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600" y="3674232"/>
            <a:ext cx="4978400" cy="2800350"/>
          </a:xfrm>
          <a:prstGeom prst="rect">
            <a:avLst/>
          </a:prstGeom>
        </p:spPr>
      </p:pic>
      <p:pic>
        <p:nvPicPr>
          <p:cNvPr id="6" name="Picture 5">
            <a:extLst>
              <a:ext uri="{FF2B5EF4-FFF2-40B4-BE49-F238E27FC236}">
                <a16:creationId xmlns:a16="http://schemas.microsoft.com/office/drawing/2014/main" id="{E79F5783-FED0-AE4D-AFA2-B3D22D15BE95}"/>
              </a:ext>
            </a:extLst>
          </p:cNvPr>
          <p:cNvPicPr>
            <a:picLocks noChangeAspect="1"/>
          </p:cNvPicPr>
          <p:nvPr/>
        </p:nvPicPr>
        <p:blipFill rotWithShape="1">
          <a:blip r:embed="rId3">
            <a:extLst>
              <a:ext uri="{28A0092B-C50C-407E-A947-70E740481C1C}">
                <a14:useLocalDpi xmlns:a14="http://schemas.microsoft.com/office/drawing/2010/main" val="0"/>
              </a:ext>
            </a:extLst>
          </a:blip>
          <a:srcRect r="2015" b="-2"/>
          <a:stretch/>
        </p:blipFill>
        <p:spPr>
          <a:xfrm>
            <a:off x="452592" y="1028700"/>
            <a:ext cx="4978400" cy="2857970"/>
          </a:xfrm>
          <a:prstGeom prst="rect">
            <a:avLst/>
          </a:prstGeom>
          <a:noFill/>
        </p:spPr>
      </p:pic>
    </p:spTree>
    <p:extLst>
      <p:ext uri="{BB962C8B-B14F-4D97-AF65-F5344CB8AC3E}">
        <p14:creationId xmlns:p14="http://schemas.microsoft.com/office/powerpoint/2010/main" val="3613129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2499A1-C258-FC41-9E4B-16565BB71120}"/>
              </a:ext>
            </a:extLst>
          </p:cNvPr>
          <p:cNvSpPr>
            <a:spLocks noGrp="1"/>
          </p:cNvSpPr>
          <p:nvPr>
            <p:ph type="sldNum" sz="quarter" idx="12"/>
          </p:nvPr>
        </p:nvSpPr>
        <p:spPr/>
        <p:txBody>
          <a:bodyPr/>
          <a:lstStyle/>
          <a:p>
            <a:fld id="{8332A60F-DC28-914F-B40A-A132A807CBD5}" type="slidenum">
              <a:rPr lang="en-US" smtClean="0"/>
              <a:pPr/>
              <a:t>67</a:t>
            </a:fld>
            <a:endParaRPr lang="en-US"/>
          </a:p>
        </p:txBody>
      </p:sp>
      <p:sp>
        <p:nvSpPr>
          <p:cNvPr id="4" name="Footer Placeholder 3">
            <a:extLst>
              <a:ext uri="{FF2B5EF4-FFF2-40B4-BE49-F238E27FC236}">
                <a16:creationId xmlns:a16="http://schemas.microsoft.com/office/drawing/2014/main" id="{49AAEF6D-3185-DC43-8050-07018EB82835}"/>
              </a:ext>
            </a:extLst>
          </p:cNvPr>
          <p:cNvSpPr>
            <a:spLocks noGrp="1"/>
          </p:cNvSpPr>
          <p:nvPr>
            <p:ph type="ftr" sz="quarter" idx="10"/>
          </p:nvPr>
        </p:nvSpPr>
        <p:spPr/>
        <p:txBody>
          <a:bodyPr/>
          <a:lstStyle/>
          <a:p>
            <a:r>
              <a:rPr lang="de-DE"/>
              <a:t>C. A. Wuensche (2021)</a:t>
            </a:r>
            <a:endParaRPr lang="en-US" dirty="0"/>
          </a:p>
        </p:txBody>
      </p:sp>
      <p:pic>
        <p:nvPicPr>
          <p:cNvPr id="6" name="Picture 5" descr="Map&#10;&#10;Description automatically generated">
            <a:extLst>
              <a:ext uri="{FF2B5EF4-FFF2-40B4-BE49-F238E27FC236}">
                <a16:creationId xmlns:a16="http://schemas.microsoft.com/office/drawing/2014/main" id="{057A7312-3A4D-D442-B5FA-DC54C0231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14" y="613833"/>
            <a:ext cx="8262683" cy="5967493"/>
          </a:xfrm>
          <a:prstGeom prst="rect">
            <a:avLst/>
          </a:prstGeom>
        </p:spPr>
      </p:pic>
    </p:spTree>
    <p:extLst>
      <p:ext uri="{BB962C8B-B14F-4D97-AF65-F5344CB8AC3E}">
        <p14:creationId xmlns:p14="http://schemas.microsoft.com/office/powerpoint/2010/main" val="21480314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42" name="Group 642"/>
          <p:cNvGrpSpPr/>
          <p:nvPr/>
        </p:nvGrpSpPr>
        <p:grpSpPr>
          <a:xfrm>
            <a:off x="0" y="11430"/>
            <a:ext cx="778511" cy="754380"/>
            <a:chOff x="0" y="0"/>
            <a:chExt cx="865011" cy="838200"/>
          </a:xfrm>
        </p:grpSpPr>
        <p:sp>
          <p:nvSpPr>
            <p:cNvPr id="640" name="Shape 640"/>
            <p:cNvSpPr/>
            <p:nvPr/>
          </p:nvSpPr>
          <p:spPr>
            <a:xfrm>
              <a:off x="0" y="0"/>
              <a:ext cx="850900" cy="838200"/>
            </a:xfrm>
            <a:prstGeom prst="rect">
              <a:avLst/>
            </a:prstGeom>
            <a:solidFill>
              <a:srgbClr val="FFFFFF"/>
            </a:solidFill>
            <a:ln w="12700" cap="flat">
              <a:noFill/>
              <a:round/>
            </a:ln>
            <a:effectLst/>
          </p:spPr>
          <p:txBody>
            <a:bodyPr wrap="square" lIns="50800" tIns="50800" rIns="50800" bIns="50800" numCol="1" anchor="ctr">
              <a:noAutofit/>
            </a:bodyPr>
            <a:lstStyle/>
            <a:p>
              <a:pPr marL="40640" marR="40640">
                <a:defRPr sz="2600">
                  <a:uFill>
                    <a:solidFill>
                      <a:srgbClr val="000000"/>
                    </a:solidFill>
                  </a:uFill>
                  <a:latin typeface="Times New Roman"/>
                  <a:ea typeface="Times New Roman"/>
                  <a:cs typeface="Times New Roman"/>
                  <a:sym typeface="Times New Roman"/>
                </a:defRPr>
              </a:pPr>
              <a:endParaRPr/>
            </a:p>
          </p:txBody>
        </p:sp>
        <p:pic>
          <p:nvPicPr>
            <p:cNvPr id="641" name="inpe_logo1.png"/>
            <p:cNvPicPr>
              <a:picLocks/>
            </p:cNvPicPr>
            <p:nvPr/>
          </p:nvPicPr>
          <p:blipFill>
            <a:blip r:embed="rId2"/>
            <a:stretch>
              <a:fillRect/>
            </a:stretch>
          </p:blipFill>
          <p:spPr>
            <a:xfrm>
              <a:off x="25400" y="101600"/>
              <a:ext cx="839612" cy="728487"/>
            </a:xfrm>
            <a:prstGeom prst="rect">
              <a:avLst/>
            </a:prstGeom>
            <a:ln w="12700" cap="flat">
              <a:noFill/>
              <a:miter lim="400000"/>
            </a:ln>
            <a:effectLst/>
          </p:spPr>
        </p:pic>
      </p:grpSp>
      <p:sp>
        <p:nvSpPr>
          <p:cNvPr id="2" name="Footer Placeholder 1"/>
          <p:cNvSpPr>
            <a:spLocks noGrp="1"/>
          </p:cNvSpPr>
          <p:nvPr>
            <p:ph type="ftr" sz="quarter" idx="11"/>
          </p:nvPr>
        </p:nvSpPr>
        <p:spPr>
          <a:prstGeom prst="rect">
            <a:avLst/>
          </a:prstGeom>
        </p:spPr>
        <p:txBody>
          <a:bodyPr lIns="82296" tIns="41148" rIns="82296" bIns="41148"/>
          <a:lstStyle/>
          <a:p>
            <a:pPr algn="ctr"/>
            <a:r>
              <a:rPr lang="de-DE" sz="1000"/>
              <a:t>C. A. Wuensche (2021)</a:t>
            </a:r>
            <a:endParaRPr lang="en-US" sz="1000"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uk-UA" smtClean="0"/>
              <a:t>68</a:t>
            </a:fld>
            <a:endParaRPr lang="uk-UA"/>
          </a:p>
        </p:txBody>
      </p:sp>
      <p:graphicFrame>
        <p:nvGraphicFramePr>
          <p:cNvPr id="3" name="Diagram 2"/>
          <p:cNvGraphicFramePr/>
          <p:nvPr/>
        </p:nvGraphicFramePr>
        <p:xfrm>
          <a:off x="881617" y="758564"/>
          <a:ext cx="7766409" cy="5587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1825240"/>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8F58C52-F31A-0746-ADA9-FE57D5E4643D}" type="slidenum">
              <a:rPr lang="en-US" smtClean="0"/>
              <a:pPr/>
              <a:t>69</a:t>
            </a:fld>
            <a:endParaRPr lang="en-US"/>
          </a:p>
        </p:txBody>
      </p:sp>
      <p:sp>
        <p:nvSpPr>
          <p:cNvPr id="3" name="Footer Placeholder 2"/>
          <p:cNvSpPr>
            <a:spLocks noGrp="1"/>
          </p:cNvSpPr>
          <p:nvPr>
            <p:ph type="ftr" sz="quarter" idx="10"/>
          </p:nvPr>
        </p:nvSpPr>
        <p:spPr/>
        <p:txBody>
          <a:bodyPr/>
          <a:lstStyle/>
          <a:p>
            <a:r>
              <a:rPr lang="de-DE"/>
              <a:t>C. A. Wuensche (2021)</a:t>
            </a:r>
            <a:endParaRPr lang="en-US" dirty="0"/>
          </a:p>
        </p:txBody>
      </p:sp>
      <p:pic>
        <p:nvPicPr>
          <p:cNvPr id="4" name="Picture 3" descr="Brazil.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600000"/>
          </a:xfrm>
          <a:prstGeom prst="rect">
            <a:avLst/>
          </a:prstGeom>
        </p:spPr>
      </p:pic>
      <p:sp>
        <p:nvSpPr>
          <p:cNvPr id="6" name="Rectangle 5"/>
          <p:cNvSpPr/>
          <p:nvPr/>
        </p:nvSpPr>
        <p:spPr bwMode="auto">
          <a:xfrm>
            <a:off x="6809865" y="1418547"/>
            <a:ext cx="716117" cy="391789"/>
          </a:xfrm>
          <a:prstGeom prst="rect">
            <a:avLst/>
          </a:prstGeom>
          <a:solidFill>
            <a:schemeClr val="accent1">
              <a:alpha val="0"/>
            </a:schemeClr>
          </a:solidFill>
          <a:ln w="9525" cap="flat" cmpd="sng" algn="ctr">
            <a:solidFill>
              <a:srgbClr val="FFFF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0330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BINGO main science case</a:t>
            </a:r>
          </a:p>
        </p:txBody>
      </p:sp>
      <p:sp>
        <p:nvSpPr>
          <p:cNvPr id="3" name="Content Placeholder 2"/>
          <p:cNvSpPr>
            <a:spLocks noGrp="1"/>
          </p:cNvSpPr>
          <p:nvPr>
            <p:ph idx="1"/>
          </p:nvPr>
        </p:nvSpPr>
        <p:spPr>
          <a:xfrm>
            <a:off x="849495" y="1225563"/>
            <a:ext cx="7989705" cy="3518716"/>
          </a:xfrm>
        </p:spPr>
        <p:txBody>
          <a:bodyPr/>
          <a:lstStyle/>
          <a:p>
            <a:pPr>
              <a:lnSpc>
                <a:spcPct val="130000"/>
              </a:lnSpc>
            </a:pPr>
            <a:r>
              <a:rPr lang="en-US" sz="2000" dirty="0"/>
              <a:t>Measure BAOs on top of the 21 cm Hydrogen spectrum =&gt; intensity mapping in radio</a:t>
            </a:r>
          </a:p>
          <a:p>
            <a:pPr>
              <a:lnSpc>
                <a:spcPct val="130000"/>
              </a:lnSpc>
            </a:pPr>
            <a:r>
              <a:rPr lang="en-US" sz="2000" dirty="0"/>
              <a:t>Redshift interval BINGO will reach starts right after DE starts dominating the Universe =&gt; possible to set constraints on its properties</a:t>
            </a:r>
          </a:p>
          <a:p>
            <a:pPr marL="400050">
              <a:lnSpc>
                <a:spcPct val="130000"/>
              </a:lnSpc>
            </a:pPr>
            <a:r>
              <a:rPr lang="en-US" sz="2000" dirty="0"/>
              <a:t>HI intensity mapping can be used as mass tracer, probing distortions in redshift space</a:t>
            </a:r>
          </a:p>
          <a:p>
            <a:pPr marL="400050">
              <a:lnSpc>
                <a:spcPct val="130000"/>
              </a:lnSpc>
            </a:pPr>
            <a:r>
              <a:rPr lang="en-US" sz="2000" dirty="0"/>
              <a:t>Complementary to large optical surveys</a:t>
            </a:r>
          </a:p>
        </p:txBody>
      </p:sp>
      <p:sp>
        <p:nvSpPr>
          <p:cNvPr id="4" name="Slide Number Placeholder 3"/>
          <p:cNvSpPr>
            <a:spLocks noGrp="1"/>
          </p:cNvSpPr>
          <p:nvPr>
            <p:ph type="sldNum" sz="quarter" idx="11"/>
          </p:nvPr>
        </p:nvSpPr>
        <p:spPr/>
        <p:txBody>
          <a:bodyPr/>
          <a:lstStyle/>
          <a:p>
            <a:fld id="{8332A60F-DC28-914F-B40A-A132A807CBD5}" type="slidenum">
              <a:rPr lang="en-US" smtClean="0"/>
              <a:pPr/>
              <a:t>7</a:t>
            </a:fld>
            <a:endParaRPr lang="en-US"/>
          </a:p>
        </p:txBody>
      </p:sp>
      <p:sp>
        <p:nvSpPr>
          <p:cNvPr id="8" name="Footer Placeholder 7"/>
          <p:cNvSpPr>
            <a:spLocks noGrp="1"/>
          </p:cNvSpPr>
          <p:nvPr>
            <p:ph type="ftr" sz="quarter" idx="10"/>
          </p:nvPr>
        </p:nvSpPr>
        <p:spPr/>
        <p:txBody>
          <a:bodyPr/>
          <a:lstStyle/>
          <a:p>
            <a:r>
              <a:rPr lang="de-DE"/>
              <a:t>C. A. Wuensche (2021)</a:t>
            </a:r>
            <a:endParaRPr lang="en-US" dirty="0"/>
          </a:p>
        </p:txBody>
      </p:sp>
    </p:spTree>
    <p:extLst>
      <p:ext uri="{BB962C8B-B14F-4D97-AF65-F5344CB8AC3E}">
        <p14:creationId xmlns:p14="http://schemas.microsoft.com/office/powerpoint/2010/main" val="3109718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333" t="10372" r="4167"/>
          <a:stretch/>
        </p:blipFill>
        <p:spPr>
          <a:xfrm>
            <a:off x="723900" y="863600"/>
            <a:ext cx="8070254" cy="4813300"/>
          </a:xfrm>
          <a:prstGeom prst="rect">
            <a:avLst/>
          </a:prstGeom>
        </p:spPr>
      </p:pic>
      <p:sp>
        <p:nvSpPr>
          <p:cNvPr id="5" name="TextBox 4"/>
          <p:cNvSpPr txBox="1"/>
          <p:nvPr/>
        </p:nvSpPr>
        <p:spPr>
          <a:xfrm>
            <a:off x="640211" y="6360740"/>
            <a:ext cx="2638415" cy="276999"/>
          </a:xfrm>
          <a:prstGeom prst="rect">
            <a:avLst/>
          </a:prstGeom>
          <a:noFill/>
        </p:spPr>
        <p:txBody>
          <a:bodyPr wrap="none" rtlCol="0">
            <a:spAutoFit/>
          </a:bodyPr>
          <a:lstStyle/>
          <a:p>
            <a:r>
              <a:rPr lang="en-US" sz="1200" dirty="0"/>
              <a:t>Peel et al, J. Astron. </a:t>
            </a:r>
            <a:r>
              <a:rPr lang="en-US" sz="1200" dirty="0" err="1"/>
              <a:t>Instrum</a:t>
            </a:r>
            <a:r>
              <a:rPr lang="en-US" sz="1200" dirty="0"/>
              <a:t>. (2019)</a:t>
            </a:r>
          </a:p>
        </p:txBody>
      </p:sp>
      <p:sp>
        <p:nvSpPr>
          <p:cNvPr id="3" name="Footer Placeholder 2"/>
          <p:cNvSpPr>
            <a:spLocks noGrp="1"/>
          </p:cNvSpPr>
          <p:nvPr>
            <p:ph type="ftr" sz="quarter" idx="11"/>
          </p:nvPr>
        </p:nvSpPr>
        <p:spPr/>
        <p:txBody>
          <a:bodyPr/>
          <a:lstStyle/>
          <a:p>
            <a:r>
              <a:rPr lang="de-DE"/>
              <a:t>C. A. Wuensche (2021)</a:t>
            </a:r>
            <a:endParaRPr lang="en-US" dirty="0"/>
          </a:p>
        </p:txBody>
      </p:sp>
      <p:sp>
        <p:nvSpPr>
          <p:cNvPr id="6" name="Slide Number Placeholder 5"/>
          <p:cNvSpPr>
            <a:spLocks noGrp="1"/>
          </p:cNvSpPr>
          <p:nvPr>
            <p:ph type="sldNum" sz="quarter" idx="12"/>
          </p:nvPr>
        </p:nvSpPr>
        <p:spPr/>
        <p:txBody>
          <a:bodyPr/>
          <a:lstStyle/>
          <a:p>
            <a:fld id="{DDD7C5CD-8F95-6441-BBF0-15F833C0AD9D}" type="slidenum">
              <a:rPr lang="en-US" smtClean="0"/>
              <a:pPr/>
              <a:t>70</a:t>
            </a:fld>
            <a:endParaRPr lang="en-US"/>
          </a:p>
        </p:txBody>
      </p:sp>
      <p:sp>
        <p:nvSpPr>
          <p:cNvPr id="2" name="Rectangle 1">
            <a:extLst>
              <a:ext uri="{FF2B5EF4-FFF2-40B4-BE49-F238E27FC236}">
                <a16:creationId xmlns:a16="http://schemas.microsoft.com/office/drawing/2014/main" id="{2554AE07-1F50-B749-8B27-C1D2650BD5B4}"/>
              </a:ext>
            </a:extLst>
          </p:cNvPr>
          <p:cNvSpPr/>
          <p:nvPr/>
        </p:nvSpPr>
        <p:spPr bwMode="auto">
          <a:xfrm>
            <a:off x="2541181" y="2860158"/>
            <a:ext cx="340242" cy="361507"/>
          </a:xfrm>
          <a:prstGeom prst="rect">
            <a:avLst/>
          </a:prstGeom>
          <a:noFill/>
          <a:ln w="38100" cap="flat" cmpd="sng" algn="ctr">
            <a:solidFill>
              <a:srgbClr val="FFFF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BR"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5140421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NGO_s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6596" y="0"/>
            <a:ext cx="7219240" cy="6858000"/>
          </a:xfrm>
          <a:prstGeom prst="rect">
            <a:avLst/>
          </a:prstGeom>
        </p:spPr>
      </p:pic>
      <p:sp>
        <p:nvSpPr>
          <p:cNvPr id="4" name="TextBox 3"/>
          <p:cNvSpPr txBox="1"/>
          <p:nvPr/>
        </p:nvSpPr>
        <p:spPr>
          <a:xfrm>
            <a:off x="6811924" y="6388666"/>
            <a:ext cx="1711601" cy="307777"/>
          </a:xfrm>
          <a:prstGeom prst="rect">
            <a:avLst/>
          </a:prstGeom>
          <a:noFill/>
        </p:spPr>
        <p:txBody>
          <a:bodyPr wrap="none" rtlCol="0">
            <a:spAutoFit/>
          </a:bodyPr>
          <a:lstStyle/>
          <a:p>
            <a:r>
              <a:rPr lang="en-US" dirty="0" err="1"/>
              <a:t>Produção:L</a:t>
            </a:r>
            <a:r>
              <a:rPr lang="en-US" dirty="0"/>
              <a:t>. </a:t>
            </a:r>
            <a:r>
              <a:rPr lang="en-US" dirty="0" err="1"/>
              <a:t>Barosi</a:t>
            </a:r>
            <a:endParaRPr lang="en-US" dirty="0"/>
          </a:p>
        </p:txBody>
      </p:sp>
      <p:sp>
        <p:nvSpPr>
          <p:cNvPr id="2" name="Slide Number Placeholder 1"/>
          <p:cNvSpPr>
            <a:spLocks noGrp="1"/>
          </p:cNvSpPr>
          <p:nvPr>
            <p:ph type="sldNum" sz="quarter" idx="10"/>
          </p:nvPr>
        </p:nvSpPr>
        <p:spPr>
          <a:xfrm>
            <a:off x="8371209" y="6417233"/>
            <a:ext cx="716632" cy="374521"/>
          </a:xfrm>
          <a:prstGeom prst="rect">
            <a:avLst/>
          </a:prstGeom>
        </p:spPr>
        <p:txBody>
          <a:bodyPr vert="horz" lIns="82945" tIns="41473" rIns="82945" bIns="41473" rtlCol="0" anchor="ctr"/>
          <a:lstStyle>
            <a:defPPr>
              <a:defRPr lang="pt-BR"/>
            </a:defPPr>
            <a:lvl1pPr algn="r" rtl="0" fontAlgn="base">
              <a:spcBef>
                <a:spcPct val="0"/>
              </a:spcBef>
              <a:spcAft>
                <a:spcPct val="0"/>
              </a:spcAft>
              <a:defRPr sz="1400" b="1" kern="1200">
                <a:solidFill>
                  <a:schemeClr val="tx1">
                    <a:tint val="75000"/>
                  </a:schemeClr>
                </a:solidFill>
                <a:latin typeface="Comic Sans MS"/>
                <a:ea typeface="+mn-ea"/>
                <a:cs typeface="Comic Sans MS"/>
              </a:defRPr>
            </a:lvl1pPr>
            <a:lvl2pPr marL="457200" algn="l" rtl="0" fontAlgn="base">
              <a:spcBef>
                <a:spcPct val="0"/>
              </a:spcBef>
              <a:spcAft>
                <a:spcPct val="0"/>
              </a:spcAft>
              <a:defRPr sz="1400" kern="1200">
                <a:solidFill>
                  <a:schemeClr val="tx1"/>
                </a:solidFill>
                <a:latin typeface="Arial" pitchFamily="34" charset="0"/>
                <a:ea typeface="+mn-ea"/>
                <a:cs typeface="+mn-cs"/>
              </a:defRPr>
            </a:lvl2pPr>
            <a:lvl3pPr marL="914400" algn="l" rtl="0" fontAlgn="base">
              <a:spcBef>
                <a:spcPct val="0"/>
              </a:spcBef>
              <a:spcAft>
                <a:spcPct val="0"/>
              </a:spcAft>
              <a:defRPr sz="1400" kern="1200">
                <a:solidFill>
                  <a:schemeClr val="tx1"/>
                </a:solidFill>
                <a:latin typeface="Arial" pitchFamily="34" charset="0"/>
                <a:ea typeface="+mn-ea"/>
                <a:cs typeface="+mn-cs"/>
              </a:defRPr>
            </a:lvl3pPr>
            <a:lvl4pPr marL="1371600" algn="l" rtl="0" fontAlgn="base">
              <a:spcBef>
                <a:spcPct val="0"/>
              </a:spcBef>
              <a:spcAft>
                <a:spcPct val="0"/>
              </a:spcAft>
              <a:defRPr sz="1400" kern="1200">
                <a:solidFill>
                  <a:schemeClr val="tx1"/>
                </a:solidFill>
                <a:latin typeface="Arial" pitchFamily="34" charset="0"/>
                <a:ea typeface="+mn-ea"/>
                <a:cs typeface="+mn-cs"/>
              </a:defRPr>
            </a:lvl4pPr>
            <a:lvl5pPr marL="1828800" algn="l" rtl="0" fontAlgn="base">
              <a:spcBef>
                <a:spcPct val="0"/>
              </a:spcBef>
              <a:spcAft>
                <a:spcPct val="0"/>
              </a:spcAft>
              <a:defRPr sz="1400" kern="1200">
                <a:solidFill>
                  <a:schemeClr val="tx1"/>
                </a:solidFill>
                <a:latin typeface="Arial" pitchFamily="34" charset="0"/>
                <a:ea typeface="+mn-ea"/>
                <a:cs typeface="+mn-cs"/>
              </a:defRPr>
            </a:lvl5pPr>
            <a:lvl6pPr marL="2286000" algn="l" defTabSz="914400" rtl="0" eaLnBrk="1" latinLnBrk="0" hangingPunct="1">
              <a:defRPr sz="1400" kern="1200">
                <a:solidFill>
                  <a:schemeClr val="tx1"/>
                </a:solidFill>
                <a:latin typeface="Arial" pitchFamily="34" charset="0"/>
                <a:ea typeface="+mn-ea"/>
                <a:cs typeface="+mn-cs"/>
              </a:defRPr>
            </a:lvl6pPr>
            <a:lvl7pPr marL="2743200" algn="l" defTabSz="914400" rtl="0" eaLnBrk="1" latinLnBrk="0" hangingPunct="1">
              <a:defRPr sz="1400" kern="1200">
                <a:solidFill>
                  <a:schemeClr val="tx1"/>
                </a:solidFill>
                <a:latin typeface="Arial" pitchFamily="34" charset="0"/>
                <a:ea typeface="+mn-ea"/>
                <a:cs typeface="+mn-cs"/>
              </a:defRPr>
            </a:lvl7pPr>
            <a:lvl8pPr marL="3200400" algn="l" defTabSz="914400" rtl="0" eaLnBrk="1" latinLnBrk="0" hangingPunct="1">
              <a:defRPr sz="1400" kern="1200">
                <a:solidFill>
                  <a:schemeClr val="tx1"/>
                </a:solidFill>
                <a:latin typeface="Arial" pitchFamily="34" charset="0"/>
                <a:ea typeface="+mn-ea"/>
                <a:cs typeface="+mn-cs"/>
              </a:defRPr>
            </a:lvl8pPr>
            <a:lvl9pPr marL="3657600" algn="l" defTabSz="914400" rtl="0" eaLnBrk="1" latinLnBrk="0" hangingPunct="1">
              <a:defRPr sz="1400" kern="1200">
                <a:solidFill>
                  <a:schemeClr val="tx1"/>
                </a:solidFill>
                <a:latin typeface="Arial" pitchFamily="34" charset="0"/>
                <a:ea typeface="+mn-ea"/>
                <a:cs typeface="+mn-cs"/>
              </a:defRPr>
            </a:lvl9pPr>
          </a:lstStyle>
          <a:p>
            <a:fld id="{DDD7C5CD-8F95-6441-BBF0-15F833C0AD9D}" type="slidenum">
              <a:rPr lang="en-US" smtClean="0"/>
              <a:pPr/>
              <a:t>71</a:t>
            </a:fld>
            <a:endParaRPr lang="en-US"/>
          </a:p>
        </p:txBody>
      </p:sp>
      <p:sp>
        <p:nvSpPr>
          <p:cNvPr id="6" name="Footer Placeholder 5"/>
          <p:cNvSpPr>
            <a:spLocks noGrp="1"/>
          </p:cNvSpPr>
          <p:nvPr>
            <p:ph type="ftr" sz="quarter" idx="11"/>
          </p:nvPr>
        </p:nvSpPr>
        <p:spPr/>
        <p:txBody>
          <a:bodyPr/>
          <a:lstStyle/>
          <a:p>
            <a:r>
              <a:rPr lang="de-DE"/>
              <a:t>C. A. Wuensche (2021)</a:t>
            </a:r>
            <a:endParaRPr lang="en-US" dirty="0"/>
          </a:p>
        </p:txBody>
      </p:sp>
      <p:sp>
        <p:nvSpPr>
          <p:cNvPr id="5" name="Rectangle 4">
            <a:extLst>
              <a:ext uri="{FF2B5EF4-FFF2-40B4-BE49-F238E27FC236}">
                <a16:creationId xmlns:a16="http://schemas.microsoft.com/office/drawing/2014/main" id="{EB762EF6-4189-F149-8729-4762AD9B52E1}"/>
              </a:ext>
            </a:extLst>
          </p:cNvPr>
          <p:cNvSpPr/>
          <p:nvPr/>
        </p:nvSpPr>
        <p:spPr bwMode="auto">
          <a:xfrm>
            <a:off x="4295553" y="2375279"/>
            <a:ext cx="457200" cy="410451"/>
          </a:xfrm>
          <a:prstGeom prst="rect">
            <a:avLst/>
          </a:prstGeom>
          <a:solidFill>
            <a:srgbClr val="FFFF00"/>
          </a:solidFill>
          <a:ln w="9525" cap="flat" cmpd="sng" algn="ctr">
            <a:solidFill>
              <a:srgbClr val="FFFF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BR"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3625168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371209" y="6417233"/>
            <a:ext cx="716632" cy="374521"/>
          </a:xfrm>
          <a:prstGeom prst="rect">
            <a:avLst/>
          </a:prstGeom>
        </p:spPr>
        <p:txBody>
          <a:bodyPr vert="horz" lIns="82945" tIns="41473" rIns="82945" bIns="41473" rtlCol="0" anchor="ctr"/>
          <a:lstStyle>
            <a:defPPr>
              <a:defRPr lang="pt-BR"/>
            </a:defPPr>
            <a:lvl1pPr algn="r" rtl="0" fontAlgn="base">
              <a:spcBef>
                <a:spcPct val="0"/>
              </a:spcBef>
              <a:spcAft>
                <a:spcPct val="0"/>
              </a:spcAft>
              <a:defRPr sz="1400" b="1" kern="1200">
                <a:solidFill>
                  <a:schemeClr val="tx1">
                    <a:tint val="75000"/>
                  </a:schemeClr>
                </a:solidFill>
                <a:latin typeface="Comic Sans MS"/>
                <a:ea typeface="+mn-ea"/>
                <a:cs typeface="Comic Sans MS"/>
              </a:defRPr>
            </a:lvl1pPr>
            <a:lvl2pPr marL="457200" algn="l" rtl="0" fontAlgn="base">
              <a:spcBef>
                <a:spcPct val="0"/>
              </a:spcBef>
              <a:spcAft>
                <a:spcPct val="0"/>
              </a:spcAft>
              <a:defRPr sz="1400" kern="1200">
                <a:solidFill>
                  <a:schemeClr val="tx1"/>
                </a:solidFill>
                <a:latin typeface="Arial" pitchFamily="34" charset="0"/>
                <a:ea typeface="+mn-ea"/>
                <a:cs typeface="+mn-cs"/>
              </a:defRPr>
            </a:lvl2pPr>
            <a:lvl3pPr marL="914400" algn="l" rtl="0" fontAlgn="base">
              <a:spcBef>
                <a:spcPct val="0"/>
              </a:spcBef>
              <a:spcAft>
                <a:spcPct val="0"/>
              </a:spcAft>
              <a:defRPr sz="1400" kern="1200">
                <a:solidFill>
                  <a:schemeClr val="tx1"/>
                </a:solidFill>
                <a:latin typeface="Arial" pitchFamily="34" charset="0"/>
                <a:ea typeface="+mn-ea"/>
                <a:cs typeface="+mn-cs"/>
              </a:defRPr>
            </a:lvl3pPr>
            <a:lvl4pPr marL="1371600" algn="l" rtl="0" fontAlgn="base">
              <a:spcBef>
                <a:spcPct val="0"/>
              </a:spcBef>
              <a:spcAft>
                <a:spcPct val="0"/>
              </a:spcAft>
              <a:defRPr sz="1400" kern="1200">
                <a:solidFill>
                  <a:schemeClr val="tx1"/>
                </a:solidFill>
                <a:latin typeface="Arial" pitchFamily="34" charset="0"/>
                <a:ea typeface="+mn-ea"/>
                <a:cs typeface="+mn-cs"/>
              </a:defRPr>
            </a:lvl4pPr>
            <a:lvl5pPr marL="1828800" algn="l" rtl="0" fontAlgn="base">
              <a:spcBef>
                <a:spcPct val="0"/>
              </a:spcBef>
              <a:spcAft>
                <a:spcPct val="0"/>
              </a:spcAft>
              <a:defRPr sz="1400" kern="1200">
                <a:solidFill>
                  <a:schemeClr val="tx1"/>
                </a:solidFill>
                <a:latin typeface="Arial" pitchFamily="34" charset="0"/>
                <a:ea typeface="+mn-ea"/>
                <a:cs typeface="+mn-cs"/>
              </a:defRPr>
            </a:lvl5pPr>
            <a:lvl6pPr marL="2286000" algn="l" defTabSz="914400" rtl="0" eaLnBrk="1" latinLnBrk="0" hangingPunct="1">
              <a:defRPr sz="1400" kern="1200">
                <a:solidFill>
                  <a:schemeClr val="tx1"/>
                </a:solidFill>
                <a:latin typeface="Arial" pitchFamily="34" charset="0"/>
                <a:ea typeface="+mn-ea"/>
                <a:cs typeface="+mn-cs"/>
              </a:defRPr>
            </a:lvl6pPr>
            <a:lvl7pPr marL="2743200" algn="l" defTabSz="914400" rtl="0" eaLnBrk="1" latinLnBrk="0" hangingPunct="1">
              <a:defRPr sz="1400" kern="1200">
                <a:solidFill>
                  <a:schemeClr val="tx1"/>
                </a:solidFill>
                <a:latin typeface="Arial" pitchFamily="34" charset="0"/>
                <a:ea typeface="+mn-ea"/>
                <a:cs typeface="+mn-cs"/>
              </a:defRPr>
            </a:lvl7pPr>
            <a:lvl8pPr marL="3200400" algn="l" defTabSz="914400" rtl="0" eaLnBrk="1" latinLnBrk="0" hangingPunct="1">
              <a:defRPr sz="1400" kern="1200">
                <a:solidFill>
                  <a:schemeClr val="tx1"/>
                </a:solidFill>
                <a:latin typeface="Arial" pitchFamily="34" charset="0"/>
                <a:ea typeface="+mn-ea"/>
                <a:cs typeface="+mn-cs"/>
              </a:defRPr>
            </a:lvl8pPr>
            <a:lvl9pPr marL="3657600" algn="l" defTabSz="914400" rtl="0" eaLnBrk="1" latinLnBrk="0" hangingPunct="1">
              <a:defRPr sz="1400" kern="1200">
                <a:solidFill>
                  <a:schemeClr val="tx1"/>
                </a:solidFill>
                <a:latin typeface="Arial" pitchFamily="34" charset="0"/>
                <a:ea typeface="+mn-ea"/>
                <a:cs typeface="+mn-cs"/>
              </a:defRPr>
            </a:lvl9pPr>
          </a:lstStyle>
          <a:p>
            <a:fld id="{DDD7C5CD-8F95-6441-BBF0-15F833C0AD9D}" type="slidenum">
              <a:rPr lang="en-US" smtClean="0"/>
              <a:pPr/>
              <a:t>72</a:t>
            </a:fld>
            <a:endParaRPr lang="en-US"/>
          </a:p>
        </p:txBody>
      </p:sp>
      <p:pic>
        <p:nvPicPr>
          <p:cNvPr id="3" name="Picture 2" descr="Locaçã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05403" y="-1026957"/>
            <a:ext cx="6087933" cy="8611316"/>
          </a:xfrm>
          <a:prstGeom prst="rect">
            <a:avLst/>
          </a:prstGeom>
        </p:spPr>
      </p:pic>
      <p:sp>
        <p:nvSpPr>
          <p:cNvPr id="4" name="TextBox 3"/>
          <p:cNvSpPr txBox="1"/>
          <p:nvPr/>
        </p:nvSpPr>
        <p:spPr>
          <a:xfrm>
            <a:off x="6447110" y="6388666"/>
            <a:ext cx="1615186" cy="307777"/>
          </a:xfrm>
          <a:prstGeom prst="rect">
            <a:avLst/>
          </a:prstGeom>
          <a:noFill/>
        </p:spPr>
        <p:txBody>
          <a:bodyPr wrap="none" rtlCol="0">
            <a:spAutoFit/>
          </a:bodyPr>
          <a:lstStyle/>
          <a:p>
            <a:r>
              <a:rPr lang="en-US" dirty="0"/>
              <a:t>From A. P. Souza</a:t>
            </a:r>
          </a:p>
        </p:txBody>
      </p:sp>
      <p:sp>
        <p:nvSpPr>
          <p:cNvPr id="5" name="Footer Placeholder 4">
            <a:extLst>
              <a:ext uri="{FF2B5EF4-FFF2-40B4-BE49-F238E27FC236}">
                <a16:creationId xmlns:a16="http://schemas.microsoft.com/office/drawing/2014/main" id="{C8D25DCB-2B6B-4E4D-8887-085A2DB6DC42}"/>
              </a:ext>
            </a:extLst>
          </p:cNvPr>
          <p:cNvSpPr>
            <a:spLocks noGrp="1"/>
          </p:cNvSpPr>
          <p:nvPr>
            <p:ph type="ftr" sz="quarter" idx="11"/>
          </p:nvPr>
        </p:nvSpPr>
        <p:spPr/>
        <p:txBody>
          <a:bodyPr/>
          <a:lstStyle/>
          <a:p>
            <a:r>
              <a:rPr lang="de-DE"/>
              <a:t>C. A. Wuensche (2021)</a:t>
            </a:r>
            <a:endParaRPr lang="en-US" dirty="0"/>
          </a:p>
        </p:txBody>
      </p:sp>
    </p:spTree>
    <p:extLst>
      <p:ext uri="{BB962C8B-B14F-4D97-AF65-F5344CB8AC3E}">
        <p14:creationId xmlns:p14="http://schemas.microsoft.com/office/powerpoint/2010/main" val="2328765161"/>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D6F7B1-A939-2243-9477-2C830A0AB313}"/>
              </a:ext>
            </a:extLst>
          </p:cNvPr>
          <p:cNvSpPr>
            <a:spLocks noGrp="1"/>
          </p:cNvSpPr>
          <p:nvPr>
            <p:ph type="sldNum" sz="quarter" idx="12"/>
          </p:nvPr>
        </p:nvSpPr>
        <p:spPr/>
        <p:txBody>
          <a:bodyPr/>
          <a:lstStyle/>
          <a:p>
            <a:fld id="{8332A60F-DC28-914F-B40A-A132A807CBD5}" type="slidenum">
              <a:rPr lang="en-US" smtClean="0"/>
              <a:pPr/>
              <a:t>73</a:t>
            </a:fld>
            <a:endParaRPr lang="en-US"/>
          </a:p>
        </p:txBody>
      </p:sp>
      <p:sp>
        <p:nvSpPr>
          <p:cNvPr id="4" name="Footer Placeholder 3">
            <a:extLst>
              <a:ext uri="{FF2B5EF4-FFF2-40B4-BE49-F238E27FC236}">
                <a16:creationId xmlns:a16="http://schemas.microsoft.com/office/drawing/2014/main" id="{F2C1B21B-23A7-0142-B3CD-CF8BC5917B71}"/>
              </a:ext>
            </a:extLst>
          </p:cNvPr>
          <p:cNvSpPr>
            <a:spLocks noGrp="1"/>
          </p:cNvSpPr>
          <p:nvPr>
            <p:ph type="ftr" sz="quarter" idx="10"/>
          </p:nvPr>
        </p:nvSpPr>
        <p:spPr/>
        <p:txBody>
          <a:bodyPr/>
          <a:lstStyle/>
          <a:p>
            <a:r>
              <a:rPr lang="de-DE"/>
              <a:t>C. A. Wuensche (2021)</a:t>
            </a:r>
            <a:endParaRPr lang="en-US" dirty="0"/>
          </a:p>
        </p:txBody>
      </p:sp>
      <p:pic>
        <p:nvPicPr>
          <p:cNvPr id="1026" name="Picture 2">
            <a:extLst>
              <a:ext uri="{FF2B5EF4-FFF2-40B4-BE49-F238E27FC236}">
                <a16:creationId xmlns:a16="http://schemas.microsoft.com/office/drawing/2014/main" id="{5DF35BFA-C996-1C40-BBFA-92BB49E7B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846" y="557561"/>
            <a:ext cx="7410308" cy="630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0335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C5FB11-57BE-2245-870F-C4879E9EEED0}"/>
              </a:ext>
            </a:extLst>
          </p:cNvPr>
          <p:cNvSpPr>
            <a:spLocks noGrp="1"/>
          </p:cNvSpPr>
          <p:nvPr>
            <p:ph type="sldNum" sz="quarter" idx="12"/>
          </p:nvPr>
        </p:nvSpPr>
        <p:spPr/>
        <p:txBody>
          <a:bodyPr/>
          <a:lstStyle/>
          <a:p>
            <a:fld id="{8332A60F-DC28-914F-B40A-A132A807CBD5}" type="slidenum">
              <a:rPr lang="en-US" smtClean="0"/>
              <a:pPr/>
              <a:t>74</a:t>
            </a:fld>
            <a:endParaRPr lang="en-US"/>
          </a:p>
        </p:txBody>
      </p:sp>
      <p:sp>
        <p:nvSpPr>
          <p:cNvPr id="2" name="Footer Placeholder 1">
            <a:extLst>
              <a:ext uri="{FF2B5EF4-FFF2-40B4-BE49-F238E27FC236}">
                <a16:creationId xmlns:a16="http://schemas.microsoft.com/office/drawing/2014/main" id="{23CF5F4F-EC04-4D4B-8D8C-195DFF362398}"/>
              </a:ext>
            </a:extLst>
          </p:cNvPr>
          <p:cNvSpPr>
            <a:spLocks noGrp="1"/>
          </p:cNvSpPr>
          <p:nvPr>
            <p:ph type="ftr" sz="quarter" idx="10"/>
          </p:nvPr>
        </p:nvSpPr>
        <p:spPr/>
        <p:txBody>
          <a:bodyPr/>
          <a:lstStyle/>
          <a:p>
            <a:r>
              <a:rPr lang="de-DE"/>
              <a:t>C. A. Wuensche (2021)</a:t>
            </a:r>
            <a:endParaRPr lang="en-US" dirty="0"/>
          </a:p>
        </p:txBody>
      </p:sp>
      <p:pic>
        <p:nvPicPr>
          <p:cNvPr id="5" name="Picture 4">
            <a:extLst>
              <a:ext uri="{FF2B5EF4-FFF2-40B4-BE49-F238E27FC236}">
                <a16:creationId xmlns:a16="http://schemas.microsoft.com/office/drawing/2014/main" id="{3566E33E-C525-6048-BF92-641F9F288F6A}"/>
              </a:ext>
            </a:extLst>
          </p:cNvPr>
          <p:cNvPicPr>
            <a:picLocks noChangeAspect="1"/>
          </p:cNvPicPr>
          <p:nvPr/>
        </p:nvPicPr>
        <p:blipFill>
          <a:blip r:embed="rId2"/>
          <a:stretch>
            <a:fillRect/>
          </a:stretch>
        </p:blipFill>
        <p:spPr>
          <a:xfrm>
            <a:off x="1127514" y="644192"/>
            <a:ext cx="5610170" cy="5887736"/>
          </a:xfrm>
          <a:prstGeom prst="rect">
            <a:avLst/>
          </a:prstGeom>
        </p:spPr>
      </p:pic>
    </p:spTree>
    <p:extLst>
      <p:ext uri="{BB962C8B-B14F-4D97-AF65-F5344CB8AC3E}">
        <p14:creationId xmlns:p14="http://schemas.microsoft.com/office/powerpoint/2010/main" val="27923259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31724C-B407-5B43-BFBF-2CA0DCB63D90}"/>
              </a:ext>
            </a:extLst>
          </p:cNvPr>
          <p:cNvSpPr>
            <a:spLocks noGrp="1"/>
          </p:cNvSpPr>
          <p:nvPr>
            <p:ph type="title"/>
          </p:nvPr>
        </p:nvSpPr>
        <p:spPr>
          <a:xfrm>
            <a:off x="685800" y="381000"/>
            <a:ext cx="8153400" cy="762000"/>
          </a:xfrm>
        </p:spPr>
        <p:txBody>
          <a:bodyPr wrap="square" anchor="ctr">
            <a:normAutofit/>
          </a:bodyPr>
          <a:lstStyle/>
          <a:p>
            <a:r>
              <a:rPr lang="pt-BR" dirty="0"/>
              <a:t>Projeto Arquitetônico – Outubro 2020</a:t>
            </a:r>
          </a:p>
        </p:txBody>
      </p:sp>
      <p:sp>
        <p:nvSpPr>
          <p:cNvPr id="2" name="Footer Placeholder 1">
            <a:extLst>
              <a:ext uri="{FF2B5EF4-FFF2-40B4-BE49-F238E27FC236}">
                <a16:creationId xmlns:a16="http://schemas.microsoft.com/office/drawing/2014/main" id="{6A6DE12D-46AD-8249-91DB-EA3E1DDB56ED}"/>
              </a:ext>
            </a:extLst>
          </p:cNvPr>
          <p:cNvSpPr>
            <a:spLocks noGrp="1"/>
          </p:cNvSpPr>
          <p:nvPr>
            <p:ph type="ftr" sz="quarter" idx="10"/>
          </p:nvPr>
        </p:nvSpPr>
        <p:spPr>
          <a:xfrm>
            <a:off x="3270354" y="6579357"/>
            <a:ext cx="3120652" cy="219354"/>
          </a:xfrm>
        </p:spPr>
        <p:txBody>
          <a:bodyPr>
            <a:normAutofit/>
          </a:bodyPr>
          <a:lstStyle/>
          <a:p>
            <a:pPr>
              <a:lnSpc>
                <a:spcPct val="90000"/>
              </a:lnSpc>
              <a:spcAft>
                <a:spcPts val="600"/>
              </a:spcAft>
            </a:pPr>
            <a:r>
              <a:rPr lang="de-DE" sz="900"/>
              <a:t>C. A. Wuensche (2021)</a:t>
            </a:r>
            <a:endParaRPr lang="en-US" sz="900"/>
          </a:p>
        </p:txBody>
      </p:sp>
      <p:sp>
        <p:nvSpPr>
          <p:cNvPr id="3" name="Slide Number Placeholder 2">
            <a:extLst>
              <a:ext uri="{FF2B5EF4-FFF2-40B4-BE49-F238E27FC236}">
                <a16:creationId xmlns:a16="http://schemas.microsoft.com/office/drawing/2014/main" id="{85D84435-0DBF-EC44-91A9-4C39CF1026EC}"/>
              </a:ext>
            </a:extLst>
          </p:cNvPr>
          <p:cNvSpPr>
            <a:spLocks noGrp="1"/>
          </p:cNvSpPr>
          <p:nvPr>
            <p:ph type="sldNum" sz="quarter" idx="11"/>
          </p:nvPr>
        </p:nvSpPr>
        <p:spPr>
          <a:xfrm>
            <a:off x="8538298" y="6350387"/>
            <a:ext cx="605701" cy="507613"/>
          </a:xfrm>
        </p:spPr>
        <p:txBody>
          <a:bodyPr anchor="ctr">
            <a:normAutofit/>
          </a:bodyPr>
          <a:lstStyle/>
          <a:p>
            <a:pPr>
              <a:spcAft>
                <a:spcPts val="600"/>
              </a:spcAft>
            </a:pPr>
            <a:fld id="{8332A60F-DC28-914F-B40A-A132A807CBD5}" type="slidenum">
              <a:rPr lang="en-US" smtClean="0"/>
              <a:pPr>
                <a:spcAft>
                  <a:spcPts val="600"/>
                </a:spcAft>
              </a:pPr>
              <a:t>75</a:t>
            </a:fld>
            <a:endParaRPr lang="en-US"/>
          </a:p>
        </p:txBody>
      </p:sp>
      <p:pic>
        <p:nvPicPr>
          <p:cNvPr id="8" name="Picture 7" descr="A picture containing outdoor, grass, mountain, field&#10;&#10;Description automatically generated">
            <a:extLst>
              <a:ext uri="{FF2B5EF4-FFF2-40B4-BE49-F238E27FC236}">
                <a16:creationId xmlns:a16="http://schemas.microsoft.com/office/drawing/2014/main" id="{7CE2D6C4-DC29-4240-ABFE-C88CF9140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600" y="3674232"/>
            <a:ext cx="4978400" cy="2800350"/>
          </a:xfrm>
          <a:prstGeom prst="rect">
            <a:avLst/>
          </a:prstGeom>
        </p:spPr>
      </p:pic>
      <p:pic>
        <p:nvPicPr>
          <p:cNvPr id="6" name="Picture 5">
            <a:extLst>
              <a:ext uri="{FF2B5EF4-FFF2-40B4-BE49-F238E27FC236}">
                <a16:creationId xmlns:a16="http://schemas.microsoft.com/office/drawing/2014/main" id="{E79F5783-FED0-AE4D-AFA2-B3D22D15BE95}"/>
              </a:ext>
            </a:extLst>
          </p:cNvPr>
          <p:cNvPicPr>
            <a:picLocks noChangeAspect="1"/>
          </p:cNvPicPr>
          <p:nvPr/>
        </p:nvPicPr>
        <p:blipFill rotWithShape="1">
          <a:blip r:embed="rId3">
            <a:extLst>
              <a:ext uri="{28A0092B-C50C-407E-A947-70E740481C1C}">
                <a14:useLocalDpi xmlns:a14="http://schemas.microsoft.com/office/drawing/2010/main" val="0"/>
              </a:ext>
            </a:extLst>
          </a:blip>
          <a:srcRect r="2015" b="-2"/>
          <a:stretch/>
        </p:blipFill>
        <p:spPr>
          <a:xfrm>
            <a:off x="452592" y="1028700"/>
            <a:ext cx="4978400" cy="2857970"/>
          </a:xfrm>
          <a:prstGeom prst="rect">
            <a:avLst/>
          </a:prstGeom>
          <a:noFill/>
        </p:spPr>
      </p:pic>
    </p:spTree>
    <p:extLst>
      <p:ext uri="{BB962C8B-B14F-4D97-AF65-F5344CB8AC3E}">
        <p14:creationId xmlns:p14="http://schemas.microsoft.com/office/powerpoint/2010/main" val="39375267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A_DECLIVIDADE-sitioatua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1263" y="0"/>
            <a:ext cx="4852737" cy="6858000"/>
          </a:xfrm>
          <a:prstGeom prst="rect">
            <a:avLst/>
          </a:prstGeom>
        </p:spPr>
      </p:pic>
      <p:pic>
        <p:nvPicPr>
          <p:cNvPr id="4" name="Picture 3" descr="MAPA_PLANIALTIMÉTRIC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52737" cy="6858000"/>
          </a:xfrm>
          <a:prstGeom prst="rect">
            <a:avLst/>
          </a:prstGeom>
        </p:spPr>
      </p:pic>
      <p:sp>
        <p:nvSpPr>
          <p:cNvPr id="5" name="TextBox 4"/>
          <p:cNvSpPr txBox="1"/>
          <p:nvPr/>
        </p:nvSpPr>
        <p:spPr>
          <a:xfrm>
            <a:off x="7028110" y="201099"/>
            <a:ext cx="1358064" cy="307777"/>
          </a:xfrm>
          <a:prstGeom prst="rect">
            <a:avLst/>
          </a:prstGeom>
          <a:noFill/>
        </p:spPr>
        <p:txBody>
          <a:bodyPr wrap="none" rtlCol="0">
            <a:spAutoFit/>
          </a:bodyPr>
          <a:lstStyle/>
          <a:p>
            <a:r>
              <a:rPr lang="en-US" dirty="0">
                <a:solidFill>
                  <a:schemeClr val="bg1"/>
                </a:solidFill>
              </a:rPr>
              <a:t>From L. </a:t>
            </a:r>
            <a:r>
              <a:rPr lang="en-US" dirty="0" err="1">
                <a:solidFill>
                  <a:schemeClr val="bg1"/>
                </a:solidFill>
              </a:rPr>
              <a:t>Barosi</a:t>
            </a:r>
            <a:endParaRPr lang="en-US" dirty="0">
              <a:solidFill>
                <a:schemeClr val="bg1"/>
              </a:solidFill>
            </a:endParaRPr>
          </a:p>
        </p:txBody>
      </p:sp>
      <p:sp>
        <p:nvSpPr>
          <p:cNvPr id="2" name="Slide Number Placeholder 1"/>
          <p:cNvSpPr>
            <a:spLocks noGrp="1"/>
          </p:cNvSpPr>
          <p:nvPr>
            <p:ph type="sldNum" sz="quarter" idx="10"/>
          </p:nvPr>
        </p:nvSpPr>
        <p:spPr>
          <a:xfrm>
            <a:off x="8371209" y="6417233"/>
            <a:ext cx="716632" cy="374521"/>
          </a:xfrm>
          <a:prstGeom prst="rect">
            <a:avLst/>
          </a:prstGeom>
        </p:spPr>
        <p:txBody>
          <a:bodyPr vert="horz" lIns="82945" tIns="41473" rIns="82945" bIns="41473" rtlCol="0" anchor="ctr"/>
          <a:lstStyle>
            <a:defPPr>
              <a:defRPr lang="pt-BR"/>
            </a:defPPr>
            <a:lvl1pPr algn="r" rtl="0" fontAlgn="base">
              <a:spcBef>
                <a:spcPct val="0"/>
              </a:spcBef>
              <a:spcAft>
                <a:spcPct val="0"/>
              </a:spcAft>
              <a:defRPr sz="1400" b="1" kern="1200">
                <a:solidFill>
                  <a:schemeClr val="tx1">
                    <a:tint val="75000"/>
                  </a:schemeClr>
                </a:solidFill>
                <a:latin typeface="Comic Sans MS"/>
                <a:ea typeface="+mn-ea"/>
                <a:cs typeface="Comic Sans MS"/>
              </a:defRPr>
            </a:lvl1pPr>
            <a:lvl2pPr marL="457200" algn="l" rtl="0" fontAlgn="base">
              <a:spcBef>
                <a:spcPct val="0"/>
              </a:spcBef>
              <a:spcAft>
                <a:spcPct val="0"/>
              </a:spcAft>
              <a:defRPr sz="1400" kern="1200">
                <a:solidFill>
                  <a:schemeClr val="tx1"/>
                </a:solidFill>
                <a:latin typeface="Arial" pitchFamily="34" charset="0"/>
                <a:ea typeface="+mn-ea"/>
                <a:cs typeface="+mn-cs"/>
              </a:defRPr>
            </a:lvl2pPr>
            <a:lvl3pPr marL="914400" algn="l" rtl="0" fontAlgn="base">
              <a:spcBef>
                <a:spcPct val="0"/>
              </a:spcBef>
              <a:spcAft>
                <a:spcPct val="0"/>
              </a:spcAft>
              <a:defRPr sz="1400" kern="1200">
                <a:solidFill>
                  <a:schemeClr val="tx1"/>
                </a:solidFill>
                <a:latin typeface="Arial" pitchFamily="34" charset="0"/>
                <a:ea typeface="+mn-ea"/>
                <a:cs typeface="+mn-cs"/>
              </a:defRPr>
            </a:lvl3pPr>
            <a:lvl4pPr marL="1371600" algn="l" rtl="0" fontAlgn="base">
              <a:spcBef>
                <a:spcPct val="0"/>
              </a:spcBef>
              <a:spcAft>
                <a:spcPct val="0"/>
              </a:spcAft>
              <a:defRPr sz="1400" kern="1200">
                <a:solidFill>
                  <a:schemeClr val="tx1"/>
                </a:solidFill>
                <a:latin typeface="Arial" pitchFamily="34" charset="0"/>
                <a:ea typeface="+mn-ea"/>
                <a:cs typeface="+mn-cs"/>
              </a:defRPr>
            </a:lvl4pPr>
            <a:lvl5pPr marL="1828800" algn="l" rtl="0" fontAlgn="base">
              <a:spcBef>
                <a:spcPct val="0"/>
              </a:spcBef>
              <a:spcAft>
                <a:spcPct val="0"/>
              </a:spcAft>
              <a:defRPr sz="1400" kern="1200">
                <a:solidFill>
                  <a:schemeClr val="tx1"/>
                </a:solidFill>
                <a:latin typeface="Arial" pitchFamily="34" charset="0"/>
                <a:ea typeface="+mn-ea"/>
                <a:cs typeface="+mn-cs"/>
              </a:defRPr>
            </a:lvl5pPr>
            <a:lvl6pPr marL="2286000" algn="l" defTabSz="914400" rtl="0" eaLnBrk="1" latinLnBrk="0" hangingPunct="1">
              <a:defRPr sz="1400" kern="1200">
                <a:solidFill>
                  <a:schemeClr val="tx1"/>
                </a:solidFill>
                <a:latin typeface="Arial" pitchFamily="34" charset="0"/>
                <a:ea typeface="+mn-ea"/>
                <a:cs typeface="+mn-cs"/>
              </a:defRPr>
            </a:lvl6pPr>
            <a:lvl7pPr marL="2743200" algn="l" defTabSz="914400" rtl="0" eaLnBrk="1" latinLnBrk="0" hangingPunct="1">
              <a:defRPr sz="1400" kern="1200">
                <a:solidFill>
                  <a:schemeClr val="tx1"/>
                </a:solidFill>
                <a:latin typeface="Arial" pitchFamily="34" charset="0"/>
                <a:ea typeface="+mn-ea"/>
                <a:cs typeface="+mn-cs"/>
              </a:defRPr>
            </a:lvl7pPr>
            <a:lvl8pPr marL="3200400" algn="l" defTabSz="914400" rtl="0" eaLnBrk="1" latinLnBrk="0" hangingPunct="1">
              <a:defRPr sz="1400" kern="1200">
                <a:solidFill>
                  <a:schemeClr val="tx1"/>
                </a:solidFill>
                <a:latin typeface="Arial" pitchFamily="34" charset="0"/>
                <a:ea typeface="+mn-ea"/>
                <a:cs typeface="+mn-cs"/>
              </a:defRPr>
            </a:lvl8pPr>
            <a:lvl9pPr marL="3657600" algn="l" defTabSz="914400" rtl="0" eaLnBrk="1" latinLnBrk="0" hangingPunct="1">
              <a:defRPr sz="1400" kern="1200">
                <a:solidFill>
                  <a:schemeClr val="tx1"/>
                </a:solidFill>
                <a:latin typeface="Arial" pitchFamily="34" charset="0"/>
                <a:ea typeface="+mn-ea"/>
                <a:cs typeface="+mn-cs"/>
              </a:defRPr>
            </a:lvl9pPr>
          </a:lstStyle>
          <a:p>
            <a:fld id="{DDD7C5CD-8F95-6441-BBF0-15F833C0AD9D}" type="slidenum">
              <a:rPr lang="en-US" smtClean="0"/>
              <a:pPr/>
              <a:t>76</a:t>
            </a:fld>
            <a:endParaRPr lang="en-US"/>
          </a:p>
        </p:txBody>
      </p:sp>
      <p:sp>
        <p:nvSpPr>
          <p:cNvPr id="7" name="Footer Placeholder 6"/>
          <p:cNvSpPr>
            <a:spLocks noGrp="1"/>
          </p:cNvSpPr>
          <p:nvPr>
            <p:ph type="ftr" sz="quarter" idx="11"/>
          </p:nvPr>
        </p:nvSpPr>
        <p:spPr/>
        <p:txBody>
          <a:bodyPr/>
          <a:lstStyle/>
          <a:p>
            <a:r>
              <a:rPr lang="de-DE"/>
              <a:t>C. A. Wuensche (2021)</a:t>
            </a:r>
            <a:endParaRPr lang="en-US" dirty="0"/>
          </a:p>
        </p:txBody>
      </p:sp>
    </p:spTree>
    <p:extLst>
      <p:ext uri="{BB962C8B-B14F-4D97-AF65-F5344CB8AC3E}">
        <p14:creationId xmlns:p14="http://schemas.microsoft.com/office/powerpoint/2010/main" val="11090068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70" y="248879"/>
            <a:ext cx="8229600" cy="958334"/>
          </a:xfrm>
        </p:spPr>
        <p:txBody>
          <a:bodyPr/>
          <a:lstStyle/>
          <a:p>
            <a:r>
              <a:rPr lang="en-GB" dirty="0"/>
              <a:t>Additional science with BINGO</a:t>
            </a:r>
          </a:p>
        </p:txBody>
      </p:sp>
      <p:sp>
        <p:nvSpPr>
          <p:cNvPr id="3" name="Content Placeholder 2"/>
          <p:cNvSpPr>
            <a:spLocks noGrp="1"/>
          </p:cNvSpPr>
          <p:nvPr>
            <p:ph idx="1"/>
          </p:nvPr>
        </p:nvSpPr>
        <p:spPr>
          <a:xfrm>
            <a:off x="768615" y="1404056"/>
            <a:ext cx="7583504" cy="5146870"/>
          </a:xfrm>
        </p:spPr>
        <p:txBody>
          <a:bodyPr>
            <a:normAutofit lnSpcReduction="10000"/>
          </a:bodyPr>
          <a:lstStyle/>
          <a:p>
            <a:pPr>
              <a:lnSpc>
                <a:spcPct val="120000"/>
              </a:lnSpc>
            </a:pPr>
            <a:r>
              <a:rPr lang="en-GB" sz="2800" dirty="0"/>
              <a:t>BAOs contain additional information about</a:t>
            </a:r>
          </a:p>
          <a:p>
            <a:pPr lvl="1">
              <a:lnSpc>
                <a:spcPct val="120000"/>
              </a:lnSpc>
            </a:pPr>
            <a:r>
              <a:rPr lang="en-GB" sz="2400" dirty="0"/>
              <a:t>Matter density</a:t>
            </a:r>
          </a:p>
          <a:p>
            <a:pPr lvl="1">
              <a:lnSpc>
                <a:spcPct val="120000"/>
              </a:lnSpc>
            </a:pPr>
            <a:r>
              <a:rPr lang="en-GB" sz="2400" dirty="0"/>
              <a:t>Redshift distortions</a:t>
            </a:r>
          </a:p>
          <a:p>
            <a:pPr lvl="1">
              <a:lnSpc>
                <a:spcPct val="120000"/>
              </a:lnSpc>
            </a:pPr>
            <a:r>
              <a:rPr lang="en-GB" sz="2400" dirty="0"/>
              <a:t>Anisotropic BAOs…</a:t>
            </a:r>
          </a:p>
          <a:p>
            <a:pPr>
              <a:lnSpc>
                <a:spcPct val="120000"/>
              </a:lnSpc>
            </a:pPr>
            <a:r>
              <a:rPr lang="en-GB" sz="2800" dirty="0"/>
              <a:t>Life history of hydrogen  </a:t>
            </a:r>
          </a:p>
          <a:p>
            <a:pPr>
              <a:lnSpc>
                <a:spcPct val="120000"/>
              </a:lnSpc>
            </a:pPr>
            <a:r>
              <a:rPr lang="en-GB" sz="2800" dirty="0"/>
              <a:t>Radio recombination lines</a:t>
            </a:r>
          </a:p>
          <a:p>
            <a:pPr>
              <a:lnSpc>
                <a:spcPct val="120000"/>
              </a:lnSpc>
            </a:pPr>
            <a:r>
              <a:rPr lang="en-GB" sz="2800" dirty="0"/>
              <a:t>Galactic continuum</a:t>
            </a:r>
          </a:p>
          <a:p>
            <a:pPr>
              <a:lnSpc>
                <a:spcPct val="120000"/>
              </a:lnSpc>
            </a:pPr>
            <a:r>
              <a:rPr lang="en-GB" sz="2800" dirty="0"/>
              <a:t>And, of course, </a:t>
            </a:r>
            <a:r>
              <a:rPr lang="en-GB" sz="2800" b="1" dirty="0">
                <a:solidFill>
                  <a:srgbClr val="FF0000"/>
                </a:solidFill>
              </a:rPr>
              <a:t>FRBs</a:t>
            </a:r>
            <a:r>
              <a:rPr lang="en-GB" sz="2800" dirty="0"/>
              <a:t>, which will be delivered for free due to the nature of BINGO observational strategy</a:t>
            </a:r>
          </a:p>
          <a:p>
            <a:pPr>
              <a:lnSpc>
                <a:spcPct val="120000"/>
              </a:lnSpc>
            </a:pPr>
            <a:endParaRPr lang="en-GB" sz="3200" dirty="0"/>
          </a:p>
        </p:txBody>
      </p:sp>
      <p:sp>
        <p:nvSpPr>
          <p:cNvPr id="4" name="TextBox 3"/>
          <p:cNvSpPr txBox="1"/>
          <p:nvPr/>
        </p:nvSpPr>
        <p:spPr>
          <a:xfrm>
            <a:off x="1478599" y="1103272"/>
            <a:ext cx="6477379" cy="307777"/>
          </a:xfrm>
          <a:prstGeom prst="rect">
            <a:avLst/>
          </a:prstGeom>
          <a:noFill/>
        </p:spPr>
        <p:txBody>
          <a:bodyPr wrap="none" rtlCol="0">
            <a:spAutoFit/>
          </a:bodyPr>
          <a:lstStyle/>
          <a:p>
            <a:pPr algn="ctr"/>
            <a:r>
              <a:rPr lang="en-US" b="1" u="sng" dirty="0">
                <a:solidFill>
                  <a:srgbClr val="3366FF"/>
                </a:solidFill>
              </a:rPr>
              <a:t>(We are building an ultra-deep large-area spectral survey at 980-1260 MHz)</a:t>
            </a:r>
          </a:p>
        </p:txBody>
      </p:sp>
      <p:sp>
        <p:nvSpPr>
          <p:cNvPr id="7" name="Footer Placeholder 6"/>
          <p:cNvSpPr>
            <a:spLocks noGrp="1"/>
          </p:cNvSpPr>
          <p:nvPr>
            <p:ph type="ftr" sz="quarter" idx="10"/>
          </p:nvPr>
        </p:nvSpPr>
        <p:spPr/>
        <p:txBody>
          <a:bodyPr/>
          <a:lstStyle/>
          <a:p>
            <a:r>
              <a:rPr lang="de-DE"/>
              <a:t>C. A. Wuensche (2021)</a:t>
            </a:r>
            <a:endParaRPr lang="en-US" dirty="0"/>
          </a:p>
        </p:txBody>
      </p:sp>
      <p:sp>
        <p:nvSpPr>
          <p:cNvPr id="6" name="Slide Number Placeholder 5"/>
          <p:cNvSpPr>
            <a:spLocks noGrp="1"/>
          </p:cNvSpPr>
          <p:nvPr>
            <p:ph type="sldNum" sz="quarter" idx="11"/>
          </p:nvPr>
        </p:nvSpPr>
        <p:spPr/>
        <p:txBody>
          <a:bodyPr/>
          <a:lstStyle/>
          <a:p>
            <a:fld id="{8332A60F-DC28-914F-B40A-A132A807CBD5}" type="slidenum">
              <a:rPr lang="en-US" smtClean="0"/>
              <a:pPr/>
              <a:t>8</a:t>
            </a:fld>
            <a:endParaRPr lang="en-US"/>
          </a:p>
        </p:txBody>
      </p:sp>
    </p:spTree>
    <p:extLst>
      <p:ext uri="{BB962C8B-B14F-4D97-AF65-F5344CB8AC3E}">
        <p14:creationId xmlns:p14="http://schemas.microsoft.com/office/powerpoint/2010/main" val="1812780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DDD7C5CD-8F95-6441-BBF0-15F833C0AD9D}" type="slidenum">
              <a:rPr lang="en-US" smtClean="0"/>
              <a:pPr/>
              <a:t>9</a:t>
            </a:fld>
            <a:endParaRPr lang="en-US"/>
          </a:p>
        </p:txBody>
      </p:sp>
      <p:sp>
        <p:nvSpPr>
          <p:cNvPr id="9" name="Title 8">
            <a:extLst>
              <a:ext uri="{FF2B5EF4-FFF2-40B4-BE49-F238E27FC236}">
                <a16:creationId xmlns:a16="http://schemas.microsoft.com/office/drawing/2014/main" id="{14BF1D1A-B394-0E46-AC9B-6334DB22BE2E}"/>
              </a:ext>
            </a:extLst>
          </p:cNvPr>
          <p:cNvSpPr>
            <a:spLocks noGrp="1"/>
          </p:cNvSpPr>
          <p:nvPr>
            <p:ph type="title"/>
          </p:nvPr>
        </p:nvSpPr>
        <p:spPr/>
        <p:txBody>
          <a:bodyPr/>
          <a:lstStyle/>
          <a:p>
            <a:r>
              <a:rPr lang="en-US" dirty="0"/>
              <a:t>A survey of current and future experiments… </a:t>
            </a:r>
          </a:p>
        </p:txBody>
      </p:sp>
      <p:sp>
        <p:nvSpPr>
          <p:cNvPr id="4" name="Footer Placeholder 3"/>
          <p:cNvSpPr>
            <a:spLocks noGrp="1"/>
          </p:cNvSpPr>
          <p:nvPr>
            <p:ph type="ftr" sz="quarter" idx="10"/>
          </p:nvPr>
        </p:nvSpPr>
        <p:spPr/>
        <p:txBody>
          <a:bodyPr/>
          <a:lstStyle/>
          <a:p>
            <a:r>
              <a:rPr lang="de-DE"/>
              <a:t>C. A. Wuensche (2021)</a:t>
            </a:r>
            <a:endParaRPr lang="en-US" dirty="0"/>
          </a:p>
        </p:txBody>
      </p:sp>
      <p:pic>
        <p:nvPicPr>
          <p:cNvPr id="6" name="Picture 5" descr="A picture containing diagram&#10;&#10;Description automatically generated">
            <a:extLst>
              <a:ext uri="{FF2B5EF4-FFF2-40B4-BE49-F238E27FC236}">
                <a16:creationId xmlns:a16="http://schemas.microsoft.com/office/drawing/2014/main" id="{90B5F848-5414-3B4B-B52A-5DDFA928C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6209"/>
            <a:ext cx="9144000" cy="4572000"/>
          </a:xfrm>
          <a:prstGeom prst="rect">
            <a:avLst/>
          </a:prstGeom>
        </p:spPr>
      </p:pic>
      <p:sp>
        <p:nvSpPr>
          <p:cNvPr id="12" name="TextBox 11">
            <a:extLst>
              <a:ext uri="{FF2B5EF4-FFF2-40B4-BE49-F238E27FC236}">
                <a16:creationId xmlns:a16="http://schemas.microsoft.com/office/drawing/2014/main" id="{9FD8E7B9-652D-F148-B7A2-1DEC628C8F1C}"/>
              </a:ext>
            </a:extLst>
          </p:cNvPr>
          <p:cNvSpPr txBox="1"/>
          <p:nvPr/>
        </p:nvSpPr>
        <p:spPr>
          <a:xfrm>
            <a:off x="381486" y="6260924"/>
            <a:ext cx="2888868" cy="307777"/>
          </a:xfrm>
          <a:prstGeom prst="rect">
            <a:avLst/>
          </a:prstGeom>
          <a:noFill/>
        </p:spPr>
        <p:txBody>
          <a:bodyPr wrap="none" rtlCol="0">
            <a:spAutoFit/>
          </a:bodyPr>
          <a:lstStyle/>
          <a:p>
            <a:r>
              <a:rPr lang="en-US" dirty="0"/>
              <a:t>Source: The BINGO Collaboration</a:t>
            </a:r>
          </a:p>
        </p:txBody>
      </p:sp>
    </p:spTree>
    <p:extLst>
      <p:ext uri="{BB962C8B-B14F-4D97-AF65-F5344CB8AC3E}">
        <p14:creationId xmlns:p14="http://schemas.microsoft.com/office/powerpoint/2010/main" val="2873454195"/>
      </p:ext>
    </p:extLst>
  </p:cSld>
  <p:clrMapOvr>
    <a:masterClrMapping/>
  </p:clrMapOvr>
</p:sld>
</file>

<file path=ppt/theme/theme1.xml><?xml version="1.0" encoding="utf-8"?>
<a:theme xmlns:a="http://schemas.openxmlformats.org/drawingml/2006/main" name="3_Pixel">
  <a:themeElements>
    <a:clrScheme name="Color_Alex">
      <a:dk1>
        <a:srgbClr val="000000"/>
      </a:dk1>
      <a:lt1>
        <a:srgbClr val="FFFFFF"/>
      </a:lt1>
      <a:dk2>
        <a:srgbClr val="000000"/>
      </a:dk2>
      <a:lt2>
        <a:srgbClr val="00007D"/>
      </a:lt2>
      <a:accent1>
        <a:srgbClr val="804002"/>
      </a:accent1>
      <a:accent2>
        <a:srgbClr val="808080"/>
      </a:accent2>
      <a:accent3>
        <a:srgbClr val="FC0107"/>
      </a:accent3>
      <a:accent4>
        <a:srgbClr val="6666FF"/>
      </a:accent4>
      <a:accent5>
        <a:srgbClr val="0F80FF"/>
      </a:accent5>
      <a:accent6>
        <a:srgbClr val="000080"/>
      </a:accent6>
      <a:hlink>
        <a:srgbClr val="800080"/>
      </a:hlink>
      <a:folHlink>
        <a:srgbClr val="108080"/>
      </a:folHlink>
    </a:clrScheme>
    <a:fontScheme name="2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2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2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2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2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2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2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2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2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2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2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2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2709</TotalTime>
  <Words>2885</Words>
  <Application>Microsoft Office PowerPoint</Application>
  <PresentationFormat>On-screen Show (4:3)</PresentationFormat>
  <Paragraphs>462</Paragraphs>
  <Slides>76</Slides>
  <Notes>13</Notes>
  <HiddenSlides>6</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3_Pixel</vt:lpstr>
      <vt:lpstr>21 cm cosmology and  the BINGO radio telescope</vt:lpstr>
      <vt:lpstr>Plan of the lectures</vt:lpstr>
      <vt:lpstr>The BINGO Telescope  BAOs from Integrated Neutral Gas Observations </vt:lpstr>
      <vt:lpstr>BINGO - BAOs in Integrated Neutral Gas Observations</vt:lpstr>
      <vt:lpstr>Our sponsors</vt:lpstr>
      <vt:lpstr>Project management status (September 2021)</vt:lpstr>
      <vt:lpstr>The BINGO main science case</vt:lpstr>
      <vt:lpstr>Additional science with BINGO</vt:lpstr>
      <vt:lpstr>A survey of current and future experiments… </vt:lpstr>
      <vt:lpstr>Sky coverage</vt:lpstr>
      <vt:lpstr>PowerPoint Presentation</vt:lpstr>
      <vt:lpstr>PowerPoint Presentation</vt:lpstr>
      <vt:lpstr>Challenges (October 2021)</vt:lpstr>
      <vt:lpstr>PowerPoint Presentation</vt:lpstr>
      <vt:lpstr>PowerPoint Presentation</vt:lpstr>
      <vt:lpstr>PowerPoint Presentation</vt:lpstr>
      <vt:lpstr>The “FIDUCIAL” BINGO – Phase 1 (June 2021)</vt:lpstr>
      <vt:lpstr>PowerPoint Presentation</vt:lpstr>
      <vt:lpstr>PowerPoint Presentation</vt:lpstr>
      <vt:lpstr>PowerPoint Presentation</vt:lpstr>
      <vt:lpstr>PowerPoint Presentation</vt:lpstr>
      <vt:lpstr>PowerPoint Presentation</vt:lpstr>
      <vt:lpstr>Forthcoming papers</vt:lpstr>
      <vt:lpstr>PowerPoint Presentation</vt:lpstr>
      <vt:lpstr>NEXT STEPS</vt:lpstr>
      <vt:lpstr>The BINGO location</vt:lpstr>
      <vt:lpstr>PowerPoint Presentation</vt:lpstr>
      <vt:lpstr>PowerPoint Presentation</vt:lpstr>
      <vt:lpstr>Artistic view – May 2021</vt:lpstr>
      <vt:lpstr>The BINGO subsystems</vt:lpstr>
      <vt:lpstr>Receiver prototype</vt:lpstr>
      <vt:lpstr>PowerPoint Presentation</vt:lpstr>
      <vt:lpstr>Receiver status</vt:lpstr>
      <vt:lpstr>PowerPoint Presentation</vt:lpstr>
      <vt:lpstr>Horn testing results –polarization</vt:lpstr>
      <vt:lpstr>Horn testing results – Combination of all freqs.</vt:lpstr>
      <vt:lpstr>Horn testing results</vt:lpstr>
      <vt:lpstr>Optical design</vt:lpstr>
      <vt:lpstr>Sketch of 3-D model of optics</vt:lpstr>
      <vt:lpstr>PowerPoint Presentation</vt:lpstr>
      <vt:lpstr>Primary dish</vt:lpstr>
      <vt:lpstr>Secondary dish</vt:lpstr>
      <vt:lpstr>PowerPoint Presentation</vt:lpstr>
      <vt:lpstr>PowerPoint Presentation</vt:lpstr>
      <vt:lpstr>Focal plane – 28 horns</vt:lpstr>
      <vt:lpstr>PowerPoint Presentation</vt:lpstr>
      <vt:lpstr>PowerPoint Presentation</vt:lpstr>
      <vt:lpstr>Data Analysis</vt:lpstr>
      <vt:lpstr>Foreground budget</vt:lpstr>
      <vt:lpstr>PowerPoint Presentation</vt:lpstr>
      <vt:lpstr>Component separation</vt:lpstr>
      <vt:lpstr>PowerPoint Presentation</vt:lpstr>
      <vt:lpstr>Fast Radio Bursts</vt:lpstr>
      <vt:lpstr>Fast Radio Bursts detection</vt:lpstr>
      <vt:lpstr>RFI Concerns</vt:lpstr>
      <vt:lpstr>The BINGO site in Paraíba is CLEAN in the radio band</vt:lpstr>
      <vt:lpstr>PowerPoint Presentation</vt:lpstr>
      <vt:lpstr>Still, there are concerns about airplane coverage and geostationary satellites…</vt:lpstr>
      <vt:lpstr>And GNSS…</vt:lpstr>
      <vt:lpstr>Silence zone proposal (discussions with Anatel started October 2018)</vt:lpstr>
      <vt:lpstr>PowerPoint Presentation</vt:lpstr>
      <vt:lpstr>PowerPoint Presentation</vt:lpstr>
      <vt:lpstr>PowerPoint Presentation</vt:lpstr>
      <vt:lpstr>PowerPoint Presentation</vt:lpstr>
      <vt:lpstr>PowerPoint Presentation</vt:lpstr>
      <vt:lpstr>Projeto Arquitetônico – Outubro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Projeto Arquitetônico – Outubro 2020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 cm cosmology and  the BINGO radio telescope</dc:title>
  <dc:creator>Microsoft Office User</dc:creator>
  <cp:lastModifiedBy>Carlos Alexandre Wuensche</cp:lastModifiedBy>
  <cp:revision>50</cp:revision>
  <dcterms:created xsi:type="dcterms:W3CDTF">2020-10-21T12:37:54Z</dcterms:created>
  <dcterms:modified xsi:type="dcterms:W3CDTF">2021-10-12T19:04:03Z</dcterms:modified>
</cp:coreProperties>
</file>