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42"/>
  </p:notesMasterIdLst>
  <p:sldIdLst>
    <p:sldId id="256" r:id="rId2"/>
    <p:sldId id="375" r:id="rId3"/>
    <p:sldId id="377" r:id="rId4"/>
    <p:sldId id="457" r:id="rId5"/>
    <p:sldId id="379" r:id="rId6"/>
    <p:sldId id="380" r:id="rId7"/>
    <p:sldId id="444" r:id="rId8"/>
    <p:sldId id="441" r:id="rId9"/>
    <p:sldId id="439" r:id="rId10"/>
    <p:sldId id="442" r:id="rId11"/>
    <p:sldId id="625" r:id="rId12"/>
    <p:sldId id="450" r:id="rId13"/>
    <p:sldId id="443" r:id="rId14"/>
    <p:sldId id="451" r:id="rId15"/>
    <p:sldId id="452" r:id="rId16"/>
    <p:sldId id="438" r:id="rId17"/>
    <p:sldId id="381" r:id="rId18"/>
    <p:sldId id="382" r:id="rId19"/>
    <p:sldId id="425" r:id="rId20"/>
    <p:sldId id="626" r:id="rId21"/>
    <p:sldId id="553" r:id="rId22"/>
    <p:sldId id="505" r:id="rId23"/>
    <p:sldId id="503" r:id="rId24"/>
    <p:sldId id="559" r:id="rId25"/>
    <p:sldId id="504" r:id="rId26"/>
    <p:sldId id="554" r:id="rId27"/>
    <p:sldId id="383" r:id="rId28"/>
    <p:sldId id="384" r:id="rId29"/>
    <p:sldId id="385" r:id="rId30"/>
    <p:sldId id="386" r:id="rId31"/>
    <p:sldId id="582" r:id="rId32"/>
    <p:sldId id="575" r:id="rId33"/>
    <p:sldId id="581" r:id="rId34"/>
    <p:sldId id="552" r:id="rId35"/>
    <p:sldId id="583" r:id="rId36"/>
    <p:sldId id="584" r:id="rId37"/>
    <p:sldId id="585" r:id="rId38"/>
    <p:sldId id="586" r:id="rId39"/>
    <p:sldId id="587" r:id="rId40"/>
    <p:sldId id="588" r:id="rId41"/>
    <p:sldId id="315" r:id="rId42"/>
    <p:sldId id="637" r:id="rId43"/>
    <p:sldId id="590" r:id="rId44"/>
    <p:sldId id="592" r:id="rId45"/>
    <p:sldId id="359" r:id="rId46"/>
    <p:sldId id="623" r:id="rId47"/>
    <p:sldId id="360" r:id="rId48"/>
    <p:sldId id="361" r:id="rId49"/>
    <p:sldId id="638" r:id="rId50"/>
    <p:sldId id="591" r:id="rId51"/>
    <p:sldId id="287" r:id="rId52"/>
    <p:sldId id="589" r:id="rId53"/>
    <p:sldId id="594" r:id="rId54"/>
    <p:sldId id="593" r:id="rId55"/>
    <p:sldId id="596" r:id="rId56"/>
    <p:sldId id="405" r:id="rId57"/>
    <p:sldId id="579" r:id="rId58"/>
    <p:sldId id="406" r:id="rId59"/>
    <p:sldId id="437" r:id="rId60"/>
    <p:sldId id="407" r:id="rId61"/>
    <p:sldId id="431" r:id="rId62"/>
    <p:sldId id="408" r:id="rId63"/>
    <p:sldId id="432" r:id="rId64"/>
    <p:sldId id="409" r:id="rId65"/>
    <p:sldId id="410" r:id="rId66"/>
    <p:sldId id="411" r:id="rId67"/>
    <p:sldId id="428" r:id="rId68"/>
    <p:sldId id="412" r:id="rId69"/>
    <p:sldId id="413" r:id="rId70"/>
    <p:sldId id="414" r:id="rId71"/>
    <p:sldId id="445" r:id="rId72"/>
    <p:sldId id="415" r:id="rId73"/>
    <p:sldId id="416" r:id="rId74"/>
    <p:sldId id="612" r:id="rId75"/>
    <p:sldId id="419" r:id="rId76"/>
    <p:sldId id="420" r:id="rId77"/>
    <p:sldId id="613" r:id="rId78"/>
    <p:sldId id="327" r:id="rId79"/>
    <p:sldId id="627" r:id="rId80"/>
    <p:sldId id="628" r:id="rId81"/>
    <p:sldId id="630" r:id="rId82"/>
    <p:sldId id="631" r:id="rId83"/>
    <p:sldId id="321" r:id="rId84"/>
    <p:sldId id="322" r:id="rId85"/>
    <p:sldId id="595" r:id="rId86"/>
    <p:sldId id="619" r:id="rId87"/>
    <p:sldId id="620" r:id="rId88"/>
    <p:sldId id="323" r:id="rId89"/>
    <p:sldId id="324" r:id="rId90"/>
    <p:sldId id="326" r:id="rId91"/>
    <p:sldId id="446" r:id="rId92"/>
    <p:sldId id="448" r:id="rId93"/>
    <p:sldId id="453" r:id="rId94"/>
    <p:sldId id="632" r:id="rId95"/>
    <p:sldId id="353" r:id="rId96"/>
    <p:sldId id="354" r:id="rId97"/>
    <p:sldId id="430" r:id="rId98"/>
    <p:sldId id="313" r:id="rId99"/>
    <p:sldId id="429" r:id="rId100"/>
    <p:sldId id="355" r:id="rId101"/>
    <p:sldId id="621" r:id="rId102"/>
    <p:sldId id="356" r:id="rId103"/>
    <p:sldId id="328" r:id="rId104"/>
    <p:sldId id="334" r:id="rId105"/>
    <p:sldId id="335" r:id="rId106"/>
    <p:sldId id="336" r:id="rId107"/>
    <p:sldId id="337" r:id="rId108"/>
    <p:sldId id="338" r:id="rId109"/>
    <p:sldId id="339" r:id="rId110"/>
    <p:sldId id="340" r:id="rId111"/>
    <p:sldId id="341" r:id="rId112"/>
    <p:sldId id="342" r:id="rId113"/>
    <p:sldId id="346" r:id="rId114"/>
    <p:sldId id="347" r:id="rId115"/>
    <p:sldId id="332" r:id="rId116"/>
    <p:sldId id="454" r:id="rId117"/>
    <p:sldId id="348" r:id="rId118"/>
    <p:sldId id="639" r:id="rId119"/>
    <p:sldId id="640" r:id="rId120"/>
    <p:sldId id="634" r:id="rId121"/>
    <p:sldId id="633" r:id="rId122"/>
    <p:sldId id="635" r:id="rId123"/>
    <p:sldId id="455" r:id="rId124"/>
    <p:sldId id="456" r:id="rId125"/>
    <p:sldId id="351" r:id="rId126"/>
    <p:sldId id="349" r:id="rId127"/>
    <p:sldId id="352" r:id="rId128"/>
    <p:sldId id="362" r:id="rId129"/>
    <p:sldId id="641" r:id="rId130"/>
    <p:sldId id="343" r:id="rId131"/>
    <p:sldId id="624" r:id="rId132"/>
    <p:sldId id="642" r:id="rId133"/>
    <p:sldId id="329" r:id="rId134"/>
    <p:sldId id="597" r:id="rId135"/>
    <p:sldId id="330" r:id="rId136"/>
    <p:sldId id="331" r:id="rId137"/>
    <p:sldId id="363" r:id="rId138"/>
    <p:sldId id="364" r:id="rId139"/>
    <p:sldId id="365" r:id="rId140"/>
    <p:sldId id="644" r:id="rId1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mano Velten" initials="HV" lastIdx="1" clrIdx="0">
    <p:extLst>
      <p:ext uri="{19B8F6BF-5375-455C-9EA6-DF929625EA0E}">
        <p15:presenceInfo xmlns:p15="http://schemas.microsoft.com/office/powerpoint/2012/main" userId="bc4eb2bed8167f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81" d="100"/>
          <a:sy n="81" d="100"/>
        </p:scale>
        <p:origin x="84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D9FD0-ABB8-4B87-BD2D-6B859E3F0444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E313C-1FA6-4CF1-AD21-7FA3608768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834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313C-1FA6-4CF1-AD21-7FA3608768A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835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9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313C-1FA6-4CF1-AD21-7FA3608768A9}" type="slidenum">
              <a:rPr lang="pt-BR" smtClean="0"/>
              <a:t>140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183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8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284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717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38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9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5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244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600"/>
          </a:xfrm>
        </p:spPr>
        <p:txBody>
          <a:bodyPr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291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AEDC610-799F-43F7-9657-B75DC8FAC00A}" type="datetimeFigureOut">
              <a:rPr lang="pt-BR" smtClean="0"/>
              <a:t>19/08/2021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5AB80F9-0EF9-4C76-AF22-8351E46A6C8A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245" y="0"/>
            <a:ext cx="9056038" cy="2358752"/>
          </a:xfrm>
        </p:spPr>
        <p:txBody>
          <a:bodyPr>
            <a:noAutofit/>
          </a:bodyPr>
          <a:lstStyle/>
          <a:p>
            <a:pPr algn="ctr"/>
            <a:r>
              <a:rPr lang="pt-BR" sz="4800" i="1" dirty="0"/>
              <a:t>Formação de estruturas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259" y="4295823"/>
            <a:ext cx="9144000" cy="2184648"/>
          </a:xfrm>
        </p:spPr>
        <p:txBody>
          <a:bodyPr>
            <a:normAutofit lnSpcReduction="10000"/>
          </a:bodyPr>
          <a:lstStyle/>
          <a:p>
            <a:pPr algn="ctr"/>
            <a:endParaRPr lang="de-DE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/>
            <a:endParaRPr lang="de-DE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/>
            <a:endParaRPr lang="de-DE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de-DE" sz="3600" dirty="0">
                <a:latin typeface="Bahnschrift SemiBold" panose="020B0502040204020203" pitchFamily="34" charset="0"/>
              </a:rPr>
              <a:t>Inverno Astrofísico</a:t>
            </a:r>
          </a:p>
          <a:p>
            <a:pPr algn="ctr"/>
            <a:r>
              <a:rPr lang="de-DE" sz="3600" dirty="0">
                <a:latin typeface="Bahnschrift SemiBold" panose="020B0502040204020203" pitchFamily="34" charset="0"/>
              </a:rPr>
              <a:t>2021</a:t>
            </a:r>
          </a:p>
          <a:p>
            <a:pPr algn="ctr"/>
            <a:endParaRPr lang="de-DE" sz="3600" dirty="0">
              <a:latin typeface="Bahnschrift SemiBold" panose="020B0502040204020203" pitchFamily="34" charset="0"/>
            </a:endParaRPr>
          </a:p>
          <a:p>
            <a:pPr algn="ctr"/>
            <a:endParaRPr lang="de-DE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475656" y="3183559"/>
            <a:ext cx="5865574" cy="9944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4400" dirty="0"/>
          </a:p>
          <a:p>
            <a:pPr algn="ctr"/>
            <a:endParaRPr lang="de-DE" sz="4400" dirty="0"/>
          </a:p>
          <a:p>
            <a:pPr algn="ctr"/>
            <a:endParaRPr lang="de-DE" sz="5600" dirty="0"/>
          </a:p>
          <a:p>
            <a:pPr algn="ctr"/>
            <a:r>
              <a:rPr lang="pt-BR" sz="12800" dirty="0"/>
              <a:t>Hermano </a:t>
            </a:r>
            <a:r>
              <a:rPr lang="pt-BR" sz="12800" dirty="0" err="1"/>
              <a:t>Velten</a:t>
            </a:r>
            <a:endParaRPr lang="pt-BR" sz="12800" dirty="0"/>
          </a:p>
          <a:p>
            <a:pPr algn="ctr"/>
            <a:r>
              <a:rPr lang="pt-BR" sz="9600" dirty="0"/>
              <a:t>Universidade Federal de Ouro Preto</a:t>
            </a:r>
          </a:p>
          <a:p>
            <a:pPr algn="ctr"/>
            <a:r>
              <a:rPr lang="pt-BR" sz="9600" dirty="0"/>
              <a:t>(hermano.velten@ufop.edu.br)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989778"/>
            <a:ext cx="1971675" cy="7429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B6192C7-5D56-4387-8826-E1106BB5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653136"/>
            <a:ext cx="936104" cy="21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80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720812"/>
            <a:ext cx="9073008" cy="508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648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Aula IV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sz="4000" dirty="0"/>
              <a:t>Entender como pequenas perturbações existentes na distribuição quase homogênea de densidade de matéria no universo primordial evoluem até o ponto de formar uma estrutura como galáxias e aglomerados de galáxias.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428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056" y="379497"/>
            <a:ext cx="4347228" cy="640871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308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90600"/>
          </a:xfrm>
        </p:spPr>
        <p:txBody>
          <a:bodyPr/>
          <a:lstStyle/>
          <a:p>
            <a:pPr algn="ctr"/>
            <a:r>
              <a:rPr lang="pt-BR" dirty="0"/>
              <a:t>Perturbações cosmológicas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5544616"/>
          </a:xfrm>
        </p:spPr>
        <p:txBody>
          <a:bodyPr/>
          <a:lstStyle/>
          <a:p>
            <a:r>
              <a:rPr lang="pt-BR" dirty="0"/>
              <a:t>1) Perturbações Newtonianas</a:t>
            </a:r>
          </a:p>
          <a:p>
            <a:r>
              <a:rPr lang="pt-BR" dirty="0"/>
              <a:t>1.a) Modos escalares (Foco dos próximos slides)</a:t>
            </a:r>
          </a:p>
          <a:p>
            <a:r>
              <a:rPr lang="pt-BR" dirty="0"/>
              <a:t>1.b) Modos vetoriais</a:t>
            </a:r>
          </a:p>
          <a:p>
            <a:endParaRPr lang="pt-BR" dirty="0"/>
          </a:p>
          <a:p>
            <a:r>
              <a:rPr lang="pt-BR" dirty="0"/>
              <a:t>2) Perturbações relativísticas</a:t>
            </a:r>
          </a:p>
          <a:p>
            <a:r>
              <a:rPr lang="pt-BR" dirty="0"/>
              <a:t>2.a) Modos escalares</a:t>
            </a:r>
          </a:p>
          <a:p>
            <a:r>
              <a:rPr lang="pt-BR" dirty="0"/>
              <a:t>2.b) Modos vetoriais</a:t>
            </a:r>
          </a:p>
          <a:p>
            <a:r>
              <a:rPr lang="pt-BR" dirty="0">
                <a:solidFill>
                  <a:schemeClr val="tx2"/>
                </a:solidFill>
              </a:rPr>
              <a:t>2.c) Modos tensoriais -&gt; Ondas gravitacionais</a:t>
            </a:r>
          </a:p>
        </p:txBody>
      </p:sp>
    </p:spTree>
    <p:extLst>
      <p:ext uri="{BB962C8B-B14F-4D97-AF65-F5344CB8AC3E}">
        <p14:creationId xmlns:p14="http://schemas.microsoft.com/office/powerpoint/2010/main" val="5807456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18" y="1052736"/>
            <a:ext cx="8943042" cy="482453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137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44" y="476672"/>
            <a:ext cx="8419756" cy="597666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476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5300"/>
            <a:ext cx="8071218" cy="624606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119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481012"/>
            <a:ext cx="7743825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336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72866"/>
            <a:ext cx="7314579" cy="64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270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8142001" cy="60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954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68" y="457200"/>
            <a:ext cx="8106980" cy="628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5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D538A-0B24-4144-9DF8-9906EDDB4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423992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Radiação Cósmica de fundo</a:t>
            </a:r>
            <a:br>
              <a:rPr lang="pt-BR" dirty="0"/>
            </a:br>
            <a:br>
              <a:rPr lang="pt-BR" dirty="0"/>
            </a:br>
            <a:r>
              <a:rPr lang="pt-BR" dirty="0"/>
              <a:t>CMB </a:t>
            </a:r>
            <a:br>
              <a:rPr lang="pt-BR" dirty="0"/>
            </a:br>
            <a:r>
              <a:rPr lang="pt-BR" dirty="0"/>
              <a:t>(</a:t>
            </a:r>
            <a:r>
              <a:rPr lang="pt-BR" dirty="0" err="1"/>
              <a:t>Cosmic</a:t>
            </a:r>
            <a:r>
              <a:rPr lang="pt-BR" dirty="0"/>
              <a:t> </a:t>
            </a:r>
            <a:r>
              <a:rPr lang="pt-BR" dirty="0" err="1"/>
              <a:t>Microwave</a:t>
            </a:r>
            <a:r>
              <a:rPr lang="pt-BR" dirty="0"/>
              <a:t> Background)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13448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1105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674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4" y="836712"/>
            <a:ext cx="8880053" cy="484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67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92625"/>
            <a:ext cx="9001000" cy="45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908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99392"/>
            <a:ext cx="7716915" cy="61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835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8059673" cy="59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653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6" y="2204864"/>
            <a:ext cx="4296916" cy="425749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283" y="2229836"/>
            <a:ext cx="4478213" cy="43675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0A3CF8B5-A2A0-493D-9F2C-38151CE0C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548680"/>
            <a:ext cx="4334480" cy="9050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3A9A043-2964-4806-9BFB-521E11202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913872"/>
            <a:ext cx="238158" cy="4286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32190AC-295C-4938-9799-7F494D65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904926"/>
            <a:ext cx="238158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353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76672"/>
            <a:ext cx="4176464" cy="129614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0" y="2420889"/>
            <a:ext cx="4500500" cy="295899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31" y="2420888"/>
            <a:ext cx="440098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92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6" y="693737"/>
            <a:ext cx="9016648" cy="575959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F9549E-9C86-4F0B-9C93-83A72A62E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698" y="2420888"/>
            <a:ext cx="200022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86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59CA35-0EA8-4541-920A-12D6C7AE1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1" y="44624"/>
            <a:ext cx="9058497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420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0A1B04FA-D14E-4692-AEDC-978C699EB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67" y="0"/>
            <a:ext cx="842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40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17613" cy="61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2464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52095-BAE5-477F-8EEC-98620B92A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990600"/>
          </a:xfrm>
        </p:spPr>
        <p:txBody>
          <a:bodyPr/>
          <a:lstStyle/>
          <a:p>
            <a:r>
              <a:rPr lang="pt-BR" dirty="0"/>
              <a:t>Oscilações acústicas dos </a:t>
            </a:r>
            <a:r>
              <a:rPr lang="pt-BR" dirty="0" err="1"/>
              <a:t>bárions</a:t>
            </a:r>
            <a:endParaRPr lang="pt-BR" dirty="0"/>
          </a:p>
        </p:txBody>
      </p:sp>
      <p:pic>
        <p:nvPicPr>
          <p:cNvPr id="5" name="Imagem 4" descr="Interface gráfica do usuário, Gráfico, Histograma&#10;&#10;Descrição gerada automaticamente">
            <a:extLst>
              <a:ext uri="{FF2B5EF4-FFF2-40B4-BE49-F238E27FC236}">
                <a16:creationId xmlns:a16="http://schemas.microsoft.com/office/drawing/2014/main" id="{0D8AAD76-7184-4BC8-BFDA-30FB6D146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12" y="1019103"/>
            <a:ext cx="8557976" cy="560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895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5E60CAC-001A-47B3-8398-FA54E86C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3557797" cy="4280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7C67312-0F0E-48A7-99EB-719CD7A08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39" y="54868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As perturbações são criadas na inflação, deixam uma marca na CMB e na distribuição de galáxias:</a:t>
            </a:r>
          </a:p>
        </p:txBody>
      </p:sp>
      <p:pic>
        <p:nvPicPr>
          <p:cNvPr id="5" name="Imagem 4" descr="Uma imagem contendo estrela, mesa, luz&#10;&#10;Descrição gerada automaticamente">
            <a:extLst>
              <a:ext uri="{FF2B5EF4-FFF2-40B4-BE49-F238E27FC236}">
                <a16:creationId xmlns:a16="http://schemas.microsoft.com/office/drawing/2014/main" id="{C9847DB6-0394-4AF2-B9D8-83CBD7B09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988840"/>
            <a:ext cx="4616343" cy="41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4337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DBE76-4F7C-4738-9C91-2842E8ED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Efeitos na CMB após a liberação da CMB</a:t>
            </a:r>
          </a:p>
        </p:txBody>
      </p:sp>
      <p:pic>
        <p:nvPicPr>
          <p:cNvPr id="5" name="Imagem 4" descr="Uma imagem contendo Forma&#10;&#10;Descrição gerada automaticamente">
            <a:extLst>
              <a:ext uri="{FF2B5EF4-FFF2-40B4-BE49-F238E27FC236}">
                <a16:creationId xmlns:a16="http://schemas.microsoft.com/office/drawing/2014/main" id="{1A7DA3B5-D274-46B5-9C18-0A8F24491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88" y="1368121"/>
            <a:ext cx="7524328" cy="52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301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533400"/>
            <a:ext cx="9001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Efeito da energia escura no efeito Sachs-Wolfe integrado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5023867" cy="375616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067" y="2542574"/>
            <a:ext cx="3558429" cy="19286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589240"/>
            <a:ext cx="79438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002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89453" cy="403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871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200" dirty="0"/>
              <a:t>Efeito </a:t>
            </a:r>
            <a:r>
              <a:rPr lang="pt-BR" sz="3200" dirty="0" err="1"/>
              <a:t>Mészaros</a:t>
            </a:r>
            <a:r>
              <a:rPr lang="pt-BR" sz="3200" dirty="0"/>
              <a:t> -&gt; Bônus: Precisamos de matéria escura</a:t>
            </a:r>
          </a:p>
          <a:p>
            <a:pPr marL="0" indent="0" algn="just">
              <a:buNone/>
            </a:pPr>
            <a:endParaRPr lang="pt-BR" sz="3200" dirty="0"/>
          </a:p>
          <a:p>
            <a:pPr algn="just"/>
            <a:r>
              <a:rPr lang="pt-BR" sz="3200" dirty="0"/>
              <a:t>Estágio não-linear de formação de estruturas. Entender o   porquê de um excesso de densidade na distribuição de matéria se desacopla do fluxo de Hubble e colapsa para formar um objeto astronômico.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887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48680"/>
            <a:ext cx="8964488" cy="990600"/>
          </a:xfrm>
        </p:spPr>
        <p:txBody>
          <a:bodyPr>
            <a:noAutofit/>
          </a:bodyPr>
          <a:lstStyle/>
          <a:p>
            <a:pPr algn="ctr"/>
            <a:r>
              <a:rPr lang="pt-BR" dirty="0"/>
              <a:t>Evolução das perturbações na matéria escura e </a:t>
            </a:r>
            <a:r>
              <a:rPr lang="pt-BR" dirty="0" err="1"/>
              <a:t>bárions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067072"/>
            <a:ext cx="6372345" cy="46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123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1943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680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As perturbações lineares finalmente chegaram ao estágio não-linear.</a:t>
            </a:r>
            <a:br>
              <a:rPr lang="pt-BR" dirty="0"/>
            </a:br>
            <a:br>
              <a:rPr lang="pt-BR" dirty="0"/>
            </a:br>
            <a:r>
              <a:rPr lang="pt-BR" dirty="0"/>
              <a:t>E agora?</a:t>
            </a:r>
          </a:p>
        </p:txBody>
      </p:sp>
    </p:spTree>
    <p:extLst>
      <p:ext uri="{BB962C8B-B14F-4D97-AF65-F5344CB8AC3E}">
        <p14:creationId xmlns:p14="http://schemas.microsoft.com/office/powerpoint/2010/main" val="14762047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em preto e branco de um relógio&#10;&#10;Descrição gerada automaticamente com confiança média">
            <a:extLst>
              <a:ext uri="{FF2B5EF4-FFF2-40B4-BE49-F238E27FC236}">
                <a16:creationId xmlns:a16="http://schemas.microsoft.com/office/drawing/2014/main" id="{D62BAB83-E513-4CBB-84E7-A4BE3FDC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532956"/>
            <a:ext cx="3162741" cy="2981741"/>
          </a:xfrm>
          <a:prstGeom prst="rect">
            <a:avLst/>
          </a:prstGeom>
        </p:spPr>
      </p:pic>
      <p:pic>
        <p:nvPicPr>
          <p:cNvPr id="7" name="Imagem 6" descr="Diagrama&#10;&#10;Descrição gerada automaticamente com confiança média">
            <a:extLst>
              <a:ext uri="{FF2B5EF4-FFF2-40B4-BE49-F238E27FC236}">
                <a16:creationId xmlns:a16="http://schemas.microsoft.com/office/drawing/2014/main" id="{F0E90E4A-409E-4C41-A023-6DBEB1347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76672"/>
            <a:ext cx="4134427" cy="2848373"/>
          </a:xfrm>
          <a:prstGeom prst="rect">
            <a:avLst/>
          </a:prstGeom>
        </p:spPr>
      </p:pic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A83BCE9F-21C6-4C1F-8986-43330F496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3669782"/>
            <a:ext cx="2592288" cy="27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4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" y="1772816"/>
            <a:ext cx="9034214" cy="4933389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Distribuição da Radiação Cósmica de Fundo em </a:t>
            </a:r>
            <a:r>
              <a:rPr lang="pt-BR" sz="2800" dirty="0" err="1"/>
              <a:t>Microondas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795188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61" y="397067"/>
            <a:ext cx="7145815" cy="63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313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821CA382-1A58-49F1-BCE4-2F2B0215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816"/>
            <a:ext cx="9144000" cy="465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7321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0B4344-26C3-460E-920B-5079FE53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33400"/>
            <a:ext cx="8928992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As </a:t>
            </a:r>
            <a:r>
              <a:rPr lang="en-US" dirty="0" err="1"/>
              <a:t>menores</a:t>
            </a:r>
            <a:r>
              <a:rPr lang="en-US" dirty="0"/>
              <a:t> </a:t>
            </a:r>
            <a:r>
              <a:rPr lang="en-US" dirty="0" err="1"/>
              <a:t>estruturas</a:t>
            </a:r>
            <a:r>
              <a:rPr lang="en-US" dirty="0"/>
              <a:t> se </a:t>
            </a:r>
            <a:r>
              <a:rPr lang="en-US" dirty="0" err="1"/>
              <a:t>formam</a:t>
            </a:r>
            <a:r>
              <a:rPr lang="en-US" dirty="0"/>
              <a:t> </a:t>
            </a:r>
            <a:r>
              <a:rPr lang="en-US" dirty="0" err="1"/>
              <a:t>primeiro</a:t>
            </a:r>
            <a:endParaRPr lang="en-US" dirty="0"/>
          </a:p>
        </p:txBody>
      </p:sp>
      <p:pic>
        <p:nvPicPr>
          <p:cNvPr id="5" name="Imagem 4" descr="Desenho de uma árvore&#10;&#10;Descrição gerada automaticamente com confiança média">
            <a:extLst>
              <a:ext uri="{FF2B5EF4-FFF2-40B4-BE49-F238E27FC236}">
                <a16:creationId xmlns:a16="http://schemas.microsoft.com/office/drawing/2014/main" id="{6DB94501-B271-4573-BB61-412715D04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816" y="1600200"/>
            <a:ext cx="3706367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501025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Simulações numéricas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524000"/>
            <a:ext cx="9009622" cy="47044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8827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2E3C70C6-A9AF-475E-B595-5917ADC27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9" b="2024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70932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423065" cy="33843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14" y="3861048"/>
            <a:ext cx="8216850" cy="295421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008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822332" cy="485781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6047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24752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dirty="0"/>
              <a:t>O que as simulações revelam? Existem problemas com nosso modelo padrão para a matéria escura?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305944"/>
            <a:ext cx="8229600" cy="3552056"/>
          </a:xfrm>
        </p:spPr>
        <p:txBody>
          <a:bodyPr>
            <a:normAutofit/>
          </a:bodyPr>
          <a:lstStyle/>
          <a:p>
            <a:r>
              <a:rPr lang="pt-BR" sz="3200" dirty="0"/>
              <a:t>Distribuição da matéria ao longo do halo: Core/</a:t>
            </a:r>
            <a:r>
              <a:rPr lang="pt-BR" sz="3200" dirty="0" err="1"/>
              <a:t>cusp</a:t>
            </a:r>
            <a:endParaRPr lang="pt-BR" sz="3200" dirty="0"/>
          </a:p>
          <a:p>
            <a:r>
              <a:rPr lang="pt-BR" sz="3200" dirty="0"/>
              <a:t>Muitos satélites preditos! Mas não vemos todos eles.</a:t>
            </a:r>
          </a:p>
        </p:txBody>
      </p:sp>
    </p:spTree>
    <p:extLst>
      <p:ext uri="{BB962C8B-B14F-4D97-AF65-F5344CB8AC3E}">
        <p14:creationId xmlns:p14="http://schemas.microsoft.com/office/powerpoint/2010/main" val="233723200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9092" cy="580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3315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88640"/>
            <a:ext cx="9071620" cy="65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20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76672"/>
            <a:ext cx="5629275" cy="60198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-132531" y="332590"/>
            <a:ext cx="3718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Satélite </a:t>
            </a:r>
            <a:br>
              <a:rPr lang="pt-BR" sz="5400" dirty="0"/>
            </a:br>
            <a:r>
              <a:rPr lang="pt-BR" sz="5400" dirty="0"/>
              <a:t>PLANCK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485" y="5440638"/>
            <a:ext cx="357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Lançado em 2009. </a:t>
            </a:r>
            <a:br>
              <a:rPr lang="pt-BR" sz="2400" dirty="0"/>
            </a:br>
            <a:r>
              <a:rPr lang="pt-BR" sz="2400" dirty="0"/>
              <a:t>Coletou dados até 2013.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93466"/>
            <a:ext cx="4065583" cy="23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8353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406" y="765885"/>
            <a:ext cx="9056038" cy="2358752"/>
          </a:xfrm>
        </p:spPr>
        <p:txBody>
          <a:bodyPr>
            <a:noAutofit/>
          </a:bodyPr>
          <a:lstStyle/>
          <a:p>
            <a:pPr algn="ctr"/>
            <a:r>
              <a:rPr lang="pt-BR" sz="4800" i="1" dirty="0"/>
              <a:t>FIM</a:t>
            </a:r>
            <a:br>
              <a:rPr lang="pt-BR" sz="4800" i="1" dirty="0"/>
            </a:br>
            <a:r>
              <a:rPr lang="pt-BR" sz="4800" i="1" dirty="0"/>
              <a:t>As Estruturas ESTÃO </a:t>
            </a:r>
            <a:r>
              <a:rPr lang="pt-BR" sz="4800" i="1" dirty="0" err="1"/>
              <a:t>FormaDAS</a:t>
            </a:r>
            <a:endParaRPr lang="pt-BR" sz="4800" i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259" y="4295823"/>
            <a:ext cx="9144000" cy="2184648"/>
          </a:xfrm>
        </p:spPr>
        <p:txBody>
          <a:bodyPr>
            <a:normAutofit lnSpcReduction="10000"/>
          </a:bodyPr>
          <a:lstStyle/>
          <a:p>
            <a:pPr algn="ctr"/>
            <a:endParaRPr lang="de-DE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/>
            <a:endParaRPr lang="de-DE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/>
            <a:endParaRPr lang="de-DE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de-DE" sz="3600" dirty="0">
                <a:latin typeface="Bahnschrift SemiBold" panose="020B0502040204020203" pitchFamily="34" charset="0"/>
              </a:rPr>
              <a:t>Inverno Astrofísico</a:t>
            </a:r>
          </a:p>
          <a:p>
            <a:pPr algn="ctr"/>
            <a:r>
              <a:rPr lang="de-DE" sz="3600" dirty="0">
                <a:latin typeface="Bahnschrift SemiBold" panose="020B0502040204020203" pitchFamily="34" charset="0"/>
              </a:rPr>
              <a:t>2021</a:t>
            </a:r>
          </a:p>
          <a:p>
            <a:pPr algn="ctr"/>
            <a:endParaRPr lang="de-DE" sz="3600" dirty="0">
              <a:latin typeface="Bahnschrift SemiBold" panose="020B0502040204020203" pitchFamily="34" charset="0"/>
            </a:endParaRPr>
          </a:p>
          <a:p>
            <a:pPr algn="ctr"/>
            <a:endParaRPr lang="de-DE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475656" y="3183559"/>
            <a:ext cx="5865574" cy="9944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4400" dirty="0"/>
          </a:p>
          <a:p>
            <a:pPr algn="ctr"/>
            <a:endParaRPr lang="de-DE" sz="4400" dirty="0"/>
          </a:p>
          <a:p>
            <a:pPr algn="ctr"/>
            <a:endParaRPr lang="de-DE" sz="5600" dirty="0"/>
          </a:p>
          <a:p>
            <a:pPr algn="ctr"/>
            <a:r>
              <a:rPr lang="pt-BR" sz="12800" dirty="0"/>
              <a:t>Hermano </a:t>
            </a:r>
            <a:r>
              <a:rPr lang="pt-BR" sz="12800" dirty="0" err="1"/>
              <a:t>Velten</a:t>
            </a:r>
            <a:endParaRPr lang="pt-BR" sz="12800" dirty="0"/>
          </a:p>
          <a:p>
            <a:pPr algn="ctr"/>
            <a:r>
              <a:rPr lang="pt-BR" sz="9600" dirty="0"/>
              <a:t>Universidade Federal de Ouro Preto</a:t>
            </a:r>
          </a:p>
          <a:p>
            <a:pPr algn="ctr"/>
            <a:r>
              <a:rPr lang="pt-BR" sz="9600" dirty="0"/>
              <a:t>(hermano.velten@ufop.edu.br)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989778"/>
            <a:ext cx="1971675" cy="7429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B6192C7-5D56-4387-8826-E1106BB5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4653136"/>
            <a:ext cx="936104" cy="21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5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Estratégia de observação:</a:t>
            </a:r>
            <a:br>
              <a:rPr lang="pt-BR" dirty="0"/>
            </a:br>
            <a:r>
              <a:rPr lang="pt-BR" dirty="0"/>
              <a:t>Satélite PLANCK - ESA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7146525" cy="531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Radiação gama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72816"/>
            <a:ext cx="6624736" cy="47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41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1191344"/>
          </a:xfrm>
        </p:spPr>
        <p:txBody>
          <a:bodyPr>
            <a:normAutofit/>
          </a:bodyPr>
          <a:lstStyle/>
          <a:p>
            <a:r>
              <a:rPr lang="pt-BR" dirty="0"/>
              <a:t>O sol visto em diferentes frequências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519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9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88"/>
            <a:ext cx="9144000" cy="66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68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17843"/>
            <a:ext cx="8805929" cy="27671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75" y="3432887"/>
            <a:ext cx="6661001" cy="338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86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0" y="0"/>
            <a:ext cx="3105150" cy="22193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21" y="33009"/>
            <a:ext cx="3076575" cy="21907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66293"/>
            <a:ext cx="3609975" cy="20669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003" y="4434"/>
            <a:ext cx="3067050" cy="22479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663" y="3625639"/>
            <a:ext cx="2319337" cy="320490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7" y="4509120"/>
            <a:ext cx="3057525" cy="22098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503" y="2057021"/>
            <a:ext cx="4690160" cy="25749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855" y="4721531"/>
            <a:ext cx="3019425" cy="220027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8604" y="2038489"/>
            <a:ext cx="3009900" cy="25146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7012" y="4683288"/>
            <a:ext cx="2895600" cy="216217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6512" y="-23881"/>
            <a:ext cx="1862746" cy="136464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3928" y="-86066"/>
            <a:ext cx="1073299" cy="241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1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5D288-903E-4B3E-B86D-7CBC35AF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933700"/>
            <a:ext cx="8229600" cy="990600"/>
          </a:xfrm>
        </p:spPr>
        <p:txBody>
          <a:bodyPr/>
          <a:lstStyle/>
          <a:p>
            <a:pPr algn="ctr"/>
            <a:r>
              <a:rPr lang="pt-BR" dirty="0"/>
              <a:t>Futuro: ondas gravitacionais</a:t>
            </a:r>
          </a:p>
        </p:txBody>
      </p:sp>
    </p:spTree>
    <p:extLst>
      <p:ext uri="{BB962C8B-B14F-4D97-AF65-F5344CB8AC3E}">
        <p14:creationId xmlns:p14="http://schemas.microsoft.com/office/powerpoint/2010/main" val="1356826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CC994-7859-4C3A-804B-602FF2658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/>
              <a:t>Ondas gravitacionais: um novo espectro a ser explorado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3923ED7-DBAE-4662-A0C3-8B98DBB17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90"/>
          <a:stretch/>
        </p:blipFill>
        <p:spPr>
          <a:xfrm>
            <a:off x="457200" y="1600200"/>
            <a:ext cx="82296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725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E9EC6-25A0-4064-9322-A4F1CBF60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/>
          <a:lstStyle/>
          <a:p>
            <a:pPr algn="ctr"/>
            <a:r>
              <a:rPr lang="pt-BR" dirty="0"/>
              <a:t>Colisões cósmicas brutais!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F24D11E-DCFF-4F9F-9C17-EC07BA159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06" y="834453"/>
            <a:ext cx="7912134" cy="597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00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528C0-01CA-4F64-9954-613DFA34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964488" cy="990600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2016: a detecção direta de ondas gravitacionais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33E35CD-DAF1-455B-ABDB-E6CC63A42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4" y="908720"/>
            <a:ext cx="9047390" cy="37186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3A03EF-3222-462B-8600-85BB2844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608" y="3284984"/>
            <a:ext cx="3467278" cy="351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63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F1774D2-D848-4111-BE8B-367869C9B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835137"/>
            <a:ext cx="6552728" cy="39782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BD0D736-9326-483A-8A33-D469BC5CE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91" y="116632"/>
            <a:ext cx="890341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56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83FD905-72CC-4E6E-A9E6-35E61AF77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" r="2" b="2046"/>
          <a:stretch/>
        </p:blipFill>
        <p:spPr>
          <a:xfrm>
            <a:off x="90488" y="517525"/>
            <a:ext cx="8963025" cy="6272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0400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DA0BC1D-9BC9-41A3-8442-D19B8A90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95834"/>
            <a:ext cx="8963025" cy="5915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341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10" y="404664"/>
            <a:ext cx="8444462" cy="62019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00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036496" cy="631233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34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59" y="5805264"/>
            <a:ext cx="7604045" cy="8640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595" y="1124397"/>
            <a:ext cx="6143972" cy="45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29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865419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Ouro Preto possui um dos primeiros observatórios do Brasil. </a:t>
            </a:r>
            <a:br>
              <a:rPr lang="pt-BR" dirty="0"/>
            </a:br>
            <a:r>
              <a:rPr lang="pt-BR" dirty="0"/>
              <a:t>Ensino de astronomia desde 1891 na Escola de Minas (criada em1876).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24" y="2577852"/>
            <a:ext cx="2930526" cy="214729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2482194"/>
            <a:ext cx="2999830" cy="22429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2" y="4725144"/>
            <a:ext cx="3059254" cy="213779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300" y="2773635"/>
            <a:ext cx="2914650" cy="38957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677" y="4797152"/>
            <a:ext cx="2977479" cy="20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87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6785"/>
            <a:ext cx="8568952" cy="5328131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Astronomia multi-espectral</a:t>
            </a:r>
            <a:endParaRPr lang="pt-BR" sz="3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54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7734786-7331-4E49-AD2B-612E6385E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84630"/>
            <a:ext cx="8963025" cy="5938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6196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5A22C40-411B-4E4C-A230-02B580A47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" y="1262606"/>
            <a:ext cx="9074364" cy="41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38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914DD-A977-49D6-9D95-D68E8B77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1716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Estrutura em grande escala</a:t>
            </a:r>
            <a:br>
              <a:rPr lang="pt-BR" dirty="0"/>
            </a:br>
            <a:r>
              <a:rPr lang="pt-BR" dirty="0" err="1"/>
              <a:t>Large</a:t>
            </a:r>
            <a:r>
              <a:rPr lang="pt-BR" dirty="0"/>
              <a:t> </a:t>
            </a:r>
            <a:r>
              <a:rPr lang="pt-BR" dirty="0" err="1"/>
              <a:t>Scale</a:t>
            </a:r>
            <a:r>
              <a:rPr lang="pt-BR" dirty="0"/>
              <a:t> </a:t>
            </a:r>
            <a:r>
              <a:rPr lang="pt-BR" dirty="0" err="1"/>
              <a:t>Structure</a:t>
            </a:r>
            <a:r>
              <a:rPr lang="pt-BR" dirty="0"/>
              <a:t> (LSS)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2D9F6E-5E49-4ADD-8EDA-306206DCA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34" y="1488743"/>
            <a:ext cx="3628163" cy="22880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539073A-3B27-44F0-BECF-C30749A48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465919"/>
            <a:ext cx="5131443" cy="5334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EC41422-10E3-486F-8DD3-C61916AF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789040"/>
            <a:ext cx="2877315" cy="3036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305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F153BA2-CEF5-487B-8F4B-562868635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60" y="2276872"/>
            <a:ext cx="3873368" cy="2924304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026D0FE-18AB-479C-BB44-4B21873E8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08" y="-57714"/>
            <a:ext cx="7571184" cy="604664"/>
          </a:xfrm>
        </p:spPr>
        <p:txBody>
          <a:bodyPr/>
          <a:lstStyle/>
          <a:p>
            <a:r>
              <a:rPr lang="pt-BR" dirty="0"/>
              <a:t>https://www.youtube.com/watch?v=RAiPZ_oUPI4</a:t>
            </a:r>
          </a:p>
        </p:txBody>
      </p:sp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262A9008-0B71-4E7F-A012-151C9D35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772816"/>
            <a:ext cx="4437887" cy="4876800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B10502-C929-4DD3-9ED1-0792AAFE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0" y="533400"/>
            <a:ext cx="8636240" cy="9906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Grandes </a:t>
            </a:r>
            <a:r>
              <a:rPr lang="en-US" dirty="0" err="1"/>
              <a:t>mapeamentos</a:t>
            </a:r>
            <a:r>
              <a:rPr lang="en-US" dirty="0"/>
              <a:t> de </a:t>
            </a:r>
            <a:r>
              <a:rPr lang="en-US" dirty="0" err="1"/>
              <a:t>galáxias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3D</a:t>
            </a:r>
          </a:p>
        </p:txBody>
      </p:sp>
    </p:spTree>
    <p:extLst>
      <p:ext uri="{BB962C8B-B14F-4D97-AF65-F5344CB8AC3E}">
        <p14:creationId xmlns:p14="http://schemas.microsoft.com/office/powerpoint/2010/main" val="1577807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A88B3-75DD-4262-973F-F85681BD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593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Universo em expansão: fator de escala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57A00E-595D-4FD9-B769-13141B80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258103"/>
            <a:ext cx="4298532" cy="12120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2B606F-0645-4F2D-A754-828D8CA6F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014" y="3587599"/>
            <a:ext cx="1600423" cy="8954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520D81E-6A72-4E6A-AD27-3A9E6C247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961" y="2628788"/>
            <a:ext cx="2724530" cy="8002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350DFCC-F728-484C-AB9E-E97F97ADB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12776"/>
            <a:ext cx="3816424" cy="478032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477848E-C2F7-473F-884B-1D0AD78D64C5}"/>
              </a:ext>
            </a:extLst>
          </p:cNvPr>
          <p:cNvSpPr txBox="1"/>
          <p:nvPr/>
        </p:nvSpPr>
        <p:spPr>
          <a:xfrm>
            <a:off x="2931" y="6459704"/>
            <a:ext cx="74888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http://www.astro.iag.usp.br/~laerte/form_ev_gal/cosmologia.pdf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C5BFFFF-098A-46E2-9B55-916C04BE8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276" y="4597756"/>
            <a:ext cx="2791215" cy="68589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8F90C91-70A5-42AD-AB03-07700F0A0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5330" y="5520342"/>
            <a:ext cx="1486107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33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81D12-2C5A-4473-8A2E-BA9FEC8A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112"/>
            <a:ext cx="8229600" cy="990600"/>
          </a:xfrm>
        </p:spPr>
        <p:txBody>
          <a:bodyPr/>
          <a:lstStyle/>
          <a:p>
            <a:pPr algn="ctr"/>
            <a:r>
              <a:rPr lang="pt-BR" dirty="0"/>
              <a:t>Desvio para o vermelho z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7D3EFA-2586-4582-A0E0-54B023A26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27547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30900F-9BE4-4F22-B2FD-7295ED2A1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860378"/>
            <a:ext cx="4170011" cy="28755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9C161C8-C93B-4DB0-B15B-D7B08A9CB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949854"/>
            <a:ext cx="3744416" cy="27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92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C9F9417-85AF-42D9-9318-6E9ABF78F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25113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2B05A06-D487-4A43-B11E-7A2FB264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112"/>
            <a:ext cx="8229600" cy="990600"/>
          </a:xfrm>
        </p:spPr>
        <p:txBody>
          <a:bodyPr/>
          <a:lstStyle/>
          <a:p>
            <a:pPr algn="ctr"/>
            <a:r>
              <a:rPr lang="pt-BR" dirty="0"/>
              <a:t>Desvio para o vermelho z</a:t>
            </a:r>
          </a:p>
        </p:txBody>
      </p:sp>
    </p:spTree>
    <p:extLst>
      <p:ext uri="{BB962C8B-B14F-4D97-AF65-F5344CB8AC3E}">
        <p14:creationId xmlns:p14="http://schemas.microsoft.com/office/powerpoint/2010/main" val="3624592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B411BDE-7404-4807-97ED-DF2B60BA7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54" y="476672"/>
            <a:ext cx="5681074" cy="63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37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446DD8C-3E25-4801-8436-0CAB42386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60" y="1694488"/>
            <a:ext cx="4863613" cy="24019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FF6498-FABD-47C1-98E1-66D6CFF8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348880"/>
            <a:ext cx="1372352" cy="8847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85569EA-5713-423D-AEB5-B6CD7E117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4509120"/>
            <a:ext cx="4239217" cy="173379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8C286F9-AE87-4FF2-A923-28B060A02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157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Desvio para o vermelho cosmológico:</a:t>
            </a:r>
            <a:br>
              <a:rPr lang="pt-BR" dirty="0"/>
            </a:br>
            <a:r>
              <a:rPr lang="pt-BR" dirty="0"/>
              <a:t>a expansão do espaço-tempo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616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104F67E-E1D0-4041-9C28-A5159915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45" y="0"/>
            <a:ext cx="6991709" cy="32767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3F6C3CD-29CB-438B-BC7A-B585F221D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84" y="2166201"/>
            <a:ext cx="3240360" cy="45751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EE1A3B5-07EE-4EAA-AA66-7075FCC41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3165912"/>
            <a:ext cx="5112569" cy="35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06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007767-D063-4D73-A153-11AA8565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990600"/>
          </a:xfrm>
        </p:spPr>
        <p:txBody>
          <a:bodyPr/>
          <a:lstStyle/>
          <a:p>
            <a:r>
              <a:rPr lang="pt-BR" dirty="0"/>
              <a:t>Parametrizando a evolução cósmica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4B2298-010E-4695-A2EB-A53AF1034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929" y="4365104"/>
            <a:ext cx="4553618" cy="20600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4133D36-99A3-4573-BF08-070ECB57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4077072"/>
            <a:ext cx="4139952" cy="27066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0789FE3-C359-42A9-BE83-6F4C971B2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051356"/>
            <a:ext cx="5904656" cy="29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4000" dirty="0"/>
              <a:t>Qual sistema queremos estudar? Universo (como um todo) como sistema físico e suas componentes. </a:t>
            </a:r>
            <a:br>
              <a:rPr lang="pt-BR" sz="4000" dirty="0"/>
            </a:br>
            <a:endParaRPr lang="pt-BR" sz="4000" dirty="0"/>
          </a:p>
          <a:p>
            <a:r>
              <a:rPr lang="pt-BR" sz="4000" dirty="0"/>
              <a:t>Quais  são as estruturas que estamos querendo entender?  Galáxias e aglomerados de galáxias e sua distribuição em grande escala.</a:t>
            </a:r>
            <a:br>
              <a:rPr lang="pt-BR" sz="4000" dirty="0"/>
            </a:br>
            <a:br>
              <a:rPr lang="pt-BR" sz="4000" dirty="0"/>
            </a:b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3CDC544-5490-4BD0-84B0-56A50CD1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Cosmologia e as estruturas cósmicas</a:t>
            </a:r>
          </a:p>
        </p:txBody>
      </p:sp>
    </p:spTree>
    <p:extLst>
      <p:ext uri="{BB962C8B-B14F-4D97-AF65-F5344CB8AC3E}">
        <p14:creationId xmlns:p14="http://schemas.microsoft.com/office/powerpoint/2010/main" val="2893069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Aula II: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Princípio cosmológico e estruturas cósmicas</a:t>
            </a:r>
          </a:p>
        </p:txBody>
      </p:sp>
    </p:spTree>
    <p:extLst>
      <p:ext uri="{BB962C8B-B14F-4D97-AF65-F5344CB8AC3E}">
        <p14:creationId xmlns:p14="http://schemas.microsoft.com/office/powerpoint/2010/main" val="445455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47486-EE8F-4CC7-B6A2-B3073A33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0600"/>
          </a:xfrm>
        </p:spPr>
        <p:txBody>
          <a:bodyPr/>
          <a:lstStyle/>
          <a:p>
            <a:pPr algn="ctr"/>
            <a:r>
              <a:rPr lang="pt-BR" dirty="0"/>
              <a:t>Princípio Cosmológico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525995-08FC-415A-9BA7-4C46E9E4E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9" y="1052736"/>
            <a:ext cx="9073008" cy="460648"/>
          </a:xfrm>
        </p:spPr>
        <p:txBody>
          <a:bodyPr/>
          <a:lstStyle/>
          <a:p>
            <a:pPr algn="ctr"/>
            <a:r>
              <a:rPr lang="pt-BR" dirty="0"/>
              <a:t>O universo é homogêneo e isotrópico em grandes escalas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7317F48-75AE-4C00-98E8-243F8943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513384"/>
            <a:ext cx="7287642" cy="26768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09B4781-414E-4C8B-9037-88CECBA03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237337"/>
            <a:ext cx="2484972" cy="250226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2C640EE-449B-4988-8C71-5E2F2ECD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442" y="4596435"/>
            <a:ext cx="5832358" cy="17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45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B9D747-9A30-4BBF-B31A-00F82CC7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Escala de homogeneidade ~200 </a:t>
            </a:r>
            <a:r>
              <a:rPr lang="pt-BR" dirty="0" err="1"/>
              <a:t>Mpc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A42BFB-5ED1-4AB7-BE6D-AE7C1531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53906"/>
            <a:ext cx="5253492" cy="532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15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1293" y="980728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Princípio cosmológico</a:t>
            </a:r>
            <a:br>
              <a:rPr lang="pt-BR" dirty="0"/>
            </a:br>
            <a:r>
              <a:rPr lang="pt-BR" i="1" dirty="0" err="1"/>
              <a:t>vs</a:t>
            </a:r>
            <a:br>
              <a:rPr lang="pt-BR" dirty="0"/>
            </a:br>
            <a:r>
              <a:rPr lang="pt-BR" dirty="0"/>
              <a:t>Escala de homogeneidade do universo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63" y="2996952"/>
            <a:ext cx="8915261" cy="237626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877272"/>
            <a:ext cx="6111380" cy="61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31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A1F5871E-1329-428C-BE3E-66D40ED5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82482" cy="311511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740057EF-F8A2-4AC1-B7A8-8F0851381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367538"/>
            <a:ext cx="3923928" cy="2257025"/>
          </a:xfrm>
          <a:prstGeom prst="rect">
            <a:avLst/>
          </a:prstGeom>
        </p:spPr>
      </p:pic>
      <p:pic>
        <p:nvPicPr>
          <p:cNvPr id="9" name="Imagem 8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20DC793F-8EA9-4F60-AE99-3164F549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6" y="3645024"/>
            <a:ext cx="4261230" cy="2830008"/>
          </a:xfrm>
          <a:prstGeom prst="rect">
            <a:avLst/>
          </a:prstGeom>
        </p:spPr>
      </p:pic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DAAA4A5-77FE-41A5-A3FE-60715F8B3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762" y="1196752"/>
            <a:ext cx="4261230" cy="9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17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373133"/>
            <a:ext cx="6624736" cy="254667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7" y="3356991"/>
            <a:ext cx="4052935" cy="33965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947165"/>
            <a:ext cx="2727138" cy="38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02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890044"/>
            <a:ext cx="4320480" cy="28513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16" y="373133"/>
            <a:ext cx="6511066" cy="319988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82" y="915194"/>
            <a:ext cx="2305050" cy="2095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8" y="1844824"/>
            <a:ext cx="3852262" cy="48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04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803B0-8A10-4EF5-92F0-B43EA3E3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Ferramenta estatística: funções de correlação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0696FD3-3EE3-4C7D-A0ED-B32B02AD100E}"/>
              </a:ext>
            </a:extLst>
          </p:cNvPr>
          <p:cNvSpPr txBox="1"/>
          <p:nvPr/>
        </p:nvSpPr>
        <p:spPr>
          <a:xfrm flipH="1">
            <a:off x="-2" y="1052736"/>
            <a:ext cx="914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Qual a probabilidade de encontra um objeto em x dada a existência de outro objeto em y?</a:t>
            </a:r>
          </a:p>
        </p:txBody>
      </p:sp>
      <p:pic>
        <p:nvPicPr>
          <p:cNvPr id="6" name="Imagem 5" descr="Uma imagem contendo Gráfico&#10;&#10;Descrição gerada automaticamente">
            <a:extLst>
              <a:ext uri="{FF2B5EF4-FFF2-40B4-BE49-F238E27FC236}">
                <a16:creationId xmlns:a16="http://schemas.microsoft.com/office/drawing/2014/main" id="{BE4958C9-78FF-4FF1-8B58-D24EFB375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71343"/>
            <a:ext cx="1295581" cy="61921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A73DF21-1140-4B91-B692-0B5D9446F4F9}"/>
              </a:ext>
            </a:extLst>
          </p:cNvPr>
          <p:cNvSpPr txBox="1">
            <a:spLocks/>
          </p:cNvSpPr>
          <p:nvPr/>
        </p:nvSpPr>
        <p:spPr>
          <a:xfrm>
            <a:off x="-468560" y="1388853"/>
            <a:ext cx="47515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/>
              <a:t>Distribuição homogênea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1B4F0B-E937-4515-8E88-881E7B53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01615"/>
            <a:ext cx="3680635" cy="3964268"/>
          </a:xfrm>
          <a:prstGeom prst="rect">
            <a:avLst/>
          </a:prstGeom>
        </p:spPr>
      </p:pic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FF2E4C7D-BC54-4B32-A718-4D23CD93B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358484"/>
            <a:ext cx="3228635" cy="355582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674C1BD4-65EF-4B66-80E2-54549B8D60E0}"/>
              </a:ext>
            </a:extLst>
          </p:cNvPr>
          <p:cNvSpPr txBox="1">
            <a:spLocks/>
          </p:cNvSpPr>
          <p:nvPr/>
        </p:nvSpPr>
        <p:spPr>
          <a:xfrm>
            <a:off x="-434204" y="2410567"/>
            <a:ext cx="47515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/>
              <a:t>Distribuição não homogênea</a:t>
            </a:r>
          </a:p>
        </p:txBody>
      </p:sp>
      <p:pic>
        <p:nvPicPr>
          <p:cNvPr id="14" name="Imagem 13" descr="Texto&#10;&#10;Descrição gerada automaticamente com confiança média">
            <a:extLst>
              <a:ext uri="{FF2B5EF4-FFF2-40B4-BE49-F238E27FC236}">
                <a16:creationId xmlns:a16="http://schemas.microsoft.com/office/drawing/2014/main" id="{54AEC333-6532-42AD-BABB-16F0088A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720" y="6093296"/>
            <a:ext cx="3857324" cy="504082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49DB1362-0FAC-4267-AF9B-C23F1863E107}"/>
              </a:ext>
            </a:extLst>
          </p:cNvPr>
          <p:cNvSpPr txBox="1">
            <a:spLocks/>
          </p:cNvSpPr>
          <p:nvPr/>
        </p:nvSpPr>
        <p:spPr>
          <a:xfrm>
            <a:off x="4580427" y="1771343"/>
            <a:ext cx="47515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/>
              <a:t>2dF GRS (Anos 2000)</a:t>
            </a:r>
          </a:p>
        </p:txBody>
      </p:sp>
    </p:spTree>
    <p:extLst>
      <p:ext uri="{BB962C8B-B14F-4D97-AF65-F5344CB8AC3E}">
        <p14:creationId xmlns:p14="http://schemas.microsoft.com/office/powerpoint/2010/main" val="351362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Aula I: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COMO OBSERVAMOS?</a:t>
            </a:r>
          </a:p>
        </p:txBody>
      </p:sp>
    </p:spTree>
    <p:extLst>
      <p:ext uri="{BB962C8B-B14F-4D97-AF65-F5344CB8AC3E}">
        <p14:creationId xmlns:p14="http://schemas.microsoft.com/office/powerpoint/2010/main" val="6289815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0085D9B-DD60-4CFE-B5E7-2E2386DF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796667"/>
            <a:ext cx="8963025" cy="5713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732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2">
            <a:extLst>
              <a:ext uri="{FF2B5EF4-FFF2-40B4-BE49-F238E27FC236}">
                <a16:creationId xmlns:a16="http://schemas.microsoft.com/office/drawing/2014/main" id="{87AA87C8-18B4-42BC-BA3F-8EC593671C55}"/>
              </a:ext>
            </a:extLst>
          </p:cNvPr>
          <p:cNvSpPr txBox="1"/>
          <p:nvPr/>
        </p:nvSpPr>
        <p:spPr>
          <a:xfrm>
            <a:off x="7304967" y="0"/>
            <a:ext cx="183903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Hermano Velten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C7BBDA0-2EE4-4628-B765-5895D0695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58" y="1196684"/>
            <a:ext cx="5107494" cy="115219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3CF7288-4E69-4113-A526-161ACB0BD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253" y="2638702"/>
            <a:ext cx="5079251" cy="99059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0973F11-B46D-476B-ADA9-E1F8F054B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" y="3474976"/>
            <a:ext cx="4046139" cy="2952328"/>
          </a:xfrm>
          <a:prstGeom prst="rect">
            <a:avLst/>
          </a:prstGeom>
        </p:spPr>
      </p:pic>
      <p:sp>
        <p:nvSpPr>
          <p:cNvPr id="16" name="Seta: Curva para Cima 15">
            <a:extLst>
              <a:ext uri="{FF2B5EF4-FFF2-40B4-BE49-F238E27FC236}">
                <a16:creationId xmlns:a16="http://schemas.microsoft.com/office/drawing/2014/main" id="{F3DE6C87-AFCE-49B3-83A9-3181985CD2AC}"/>
              </a:ext>
            </a:extLst>
          </p:cNvPr>
          <p:cNvSpPr/>
          <p:nvPr/>
        </p:nvSpPr>
        <p:spPr>
          <a:xfrm rot="14003598">
            <a:off x="6044607" y="1807685"/>
            <a:ext cx="1267856" cy="44780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: Curva para Cima 17">
            <a:extLst>
              <a:ext uri="{FF2B5EF4-FFF2-40B4-BE49-F238E27FC236}">
                <a16:creationId xmlns:a16="http://schemas.microsoft.com/office/drawing/2014/main" id="{9D69B77E-C24A-424C-A9EE-6A30D2470FAB}"/>
              </a:ext>
            </a:extLst>
          </p:cNvPr>
          <p:cNvSpPr/>
          <p:nvPr/>
        </p:nvSpPr>
        <p:spPr>
          <a:xfrm rot="6382312">
            <a:off x="-240418" y="2533762"/>
            <a:ext cx="1267856" cy="447806"/>
          </a:xfrm>
          <a:prstGeom prst="curvedUpArrow">
            <a:avLst>
              <a:gd name="adj1" fmla="val 25000"/>
              <a:gd name="adj2" fmla="val 7355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53E0AA-58F2-4AC8-B776-65B813E0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913"/>
            <a:ext cx="896448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Soluções da Relatividade geral para a cosmologia (1922)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295B00F-EEE3-4A47-AB52-3F257B6D0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3808069"/>
            <a:ext cx="1763688" cy="293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14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A5140-FBDE-44AC-9164-6F199231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74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pt-BR" dirty="0"/>
              <a:t>Uma visão newtoniana para a cosmologia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DE0FD7E-6FC4-4F41-AFAD-4921D921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605" y="2231628"/>
            <a:ext cx="1829055" cy="8002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5B19A8-17F5-4C06-8700-3CB8C32C3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106394"/>
            <a:ext cx="4258269" cy="8383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CC847D8-8B03-4447-8DB2-7903410F0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500" y="4005064"/>
            <a:ext cx="2629267" cy="256258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9437A73-B249-4C8D-A2CF-C97340834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76715"/>
            <a:ext cx="3972479" cy="87642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67A177E-A696-426E-A9D8-28C43B15A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3944711"/>
            <a:ext cx="2305372" cy="182905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7EABDF5-EAB9-4E09-AEB6-9FA1A0E21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2" y="3208613"/>
            <a:ext cx="704948" cy="33342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AEF8D09-89A8-432E-99E9-D520E61058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6070583"/>
            <a:ext cx="2619741" cy="68589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8EA5BD0-2146-4714-8A38-7A02FFA869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041" y="3182062"/>
            <a:ext cx="1324160" cy="36200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8E9227-1C5D-4392-B552-960EA448BA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5316" y="886986"/>
            <a:ext cx="2011183" cy="156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554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48B82A-5CF9-442A-BF9C-8A4F8751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8229600" cy="990600"/>
          </a:xfrm>
        </p:spPr>
        <p:txBody>
          <a:bodyPr/>
          <a:lstStyle/>
          <a:p>
            <a:r>
              <a:rPr lang="pt-BR" dirty="0"/>
              <a:t>Exercício: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1BCA5B6-4641-40C5-9C5A-56F8D8C9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853703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62EFB-8026-4F4F-9A61-1F0831B4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45544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As componentes do universo devem obedecer leis de conservação de massa/energia e momento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828BE-9CF3-4C55-9C80-1E6CCC53C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792088"/>
          </a:xfrm>
        </p:spPr>
        <p:txBody>
          <a:bodyPr/>
          <a:lstStyle/>
          <a:p>
            <a:r>
              <a:rPr lang="pt-BR" dirty="0"/>
              <a:t>Matéria sem pressão: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7862BA-3240-4537-9CB2-71367C4BE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132856"/>
            <a:ext cx="3408595" cy="933862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A2C9E74-988A-452B-9107-85EEF29678F2}"/>
              </a:ext>
            </a:extLst>
          </p:cNvPr>
          <p:cNvSpPr txBox="1">
            <a:spLocks/>
          </p:cNvSpPr>
          <p:nvPr/>
        </p:nvSpPr>
        <p:spPr>
          <a:xfrm>
            <a:off x="457200" y="323001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Radiação/fótons e também neutrinos (!)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3AF60E7-65A1-4CF8-BB27-CD4371FA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933056"/>
            <a:ext cx="6084168" cy="280968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F22CDCC-7921-4CFD-B718-89BF974CE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068960"/>
            <a:ext cx="1103493" cy="8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391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2C130D4-A2D8-4EA3-9EFA-F586D021D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757"/>
            <a:ext cx="9144000" cy="49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588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O que conhecemos do cosmos?</a:t>
            </a:r>
            <a:br>
              <a:rPr lang="pt-BR" dirty="0"/>
            </a:br>
            <a:r>
              <a:rPr lang="pt-BR" dirty="0"/>
              <a:t>A origem dos elementos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" y="1988840"/>
            <a:ext cx="909655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14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2FEA9-0072-4479-A790-C7CB88AB2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Modelo padrão de partículas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8C2090C-07D0-4AE2-BFC7-57CE67FE2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412776"/>
            <a:ext cx="8833942" cy="51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170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pt-BR" sz="8000" dirty="0"/>
              <a:t>E o que NÃO conhecemos de todo o Cosmos?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64288" y="-5898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5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2477" y="476672"/>
            <a:ext cx="8229600" cy="4876800"/>
          </a:xfrm>
        </p:spPr>
        <p:txBody>
          <a:bodyPr/>
          <a:lstStyle/>
          <a:p>
            <a:pPr algn="ctr"/>
            <a:r>
              <a:rPr lang="pt-BR" dirty="0"/>
              <a:t>O SETOR ESCURO DO UNIVERSO:</a:t>
            </a:r>
          </a:p>
          <a:p>
            <a:pPr algn="ctr"/>
            <a:r>
              <a:rPr lang="pt-BR" dirty="0"/>
              <a:t>Matéria Escura e Energia Escura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700808"/>
            <a:ext cx="7599387" cy="45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5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90600"/>
          </a:xfrm>
        </p:spPr>
        <p:txBody>
          <a:bodyPr>
            <a:normAutofit/>
          </a:bodyPr>
          <a:lstStyle/>
          <a:p>
            <a:r>
              <a:rPr lang="pt-BR" sz="2800" dirty="0"/>
              <a:t>Como diferentes partes do espectro atravessam a atmosfera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18765"/>
            <a:ext cx="7344816" cy="5928916"/>
          </a:xfrm>
        </p:spPr>
      </p:pic>
    </p:spTree>
    <p:extLst>
      <p:ext uri="{BB962C8B-B14F-4D97-AF65-F5344CB8AC3E}">
        <p14:creationId xmlns:p14="http://schemas.microsoft.com/office/powerpoint/2010/main" val="37194596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pt-BR" sz="8000" dirty="0"/>
              <a:t>Matéria Escura</a:t>
            </a:r>
          </a:p>
        </p:txBody>
      </p:sp>
    </p:spTree>
    <p:extLst>
      <p:ext uri="{BB962C8B-B14F-4D97-AF65-F5344CB8AC3E}">
        <p14:creationId xmlns:p14="http://schemas.microsoft.com/office/powerpoint/2010/main" val="25756120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Evidências de Matéria Escura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Evidências Astrofísicas:</a:t>
            </a:r>
          </a:p>
          <a:p>
            <a:r>
              <a:rPr lang="pt-BR" dirty="0"/>
              <a:t>- Ocorrem em sistemas isolados como galáxias e aglomerados;</a:t>
            </a:r>
          </a:p>
          <a:p>
            <a:endParaRPr lang="pt-BR" dirty="0"/>
          </a:p>
          <a:p>
            <a:r>
              <a:rPr lang="pt-BR" dirty="0"/>
              <a:t>Evidências Cosmológicas:</a:t>
            </a:r>
          </a:p>
          <a:p>
            <a:r>
              <a:rPr lang="pt-BR" dirty="0"/>
              <a:t>- Levam em conta a expansão do Universo.</a:t>
            </a:r>
          </a:p>
          <a:p>
            <a:r>
              <a:rPr lang="pt-BR" dirty="0"/>
              <a:t>- Matéria escura surge como elemento imprescindível</a:t>
            </a:r>
          </a:p>
        </p:txBody>
      </p:sp>
    </p:spTree>
    <p:extLst>
      <p:ext uri="{BB962C8B-B14F-4D97-AF65-F5344CB8AC3E}">
        <p14:creationId xmlns:p14="http://schemas.microsoft.com/office/powerpoint/2010/main" val="38282364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107504" y="687"/>
            <a:ext cx="9036495" cy="1063251"/>
          </a:xfrm>
        </p:spPr>
        <p:txBody>
          <a:bodyPr/>
          <a:lstStyle/>
          <a:p>
            <a:pPr lvl="0" algn="ctr"/>
            <a:r>
              <a:rPr lang="pt-BR" sz="2358" dirty="0"/>
              <a:t> </a:t>
            </a:r>
            <a:r>
              <a:rPr lang="pt-BR" sz="2358" dirty="0">
                <a:solidFill>
                  <a:srgbClr val="000000"/>
                </a:solidFill>
              </a:rPr>
              <a:t>Fritz </a:t>
            </a:r>
            <a:r>
              <a:rPr lang="pt-BR" sz="2358" dirty="0" err="1">
                <a:solidFill>
                  <a:srgbClr val="000000"/>
                </a:solidFill>
              </a:rPr>
              <a:t>Zwicky</a:t>
            </a:r>
            <a:r>
              <a:rPr lang="pt-BR" sz="2358" dirty="0">
                <a:solidFill>
                  <a:srgbClr val="000000"/>
                </a:solidFill>
              </a:rPr>
              <a:t> 1898-1974: Primeira evidência sobre matéria escura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3103" y="980014"/>
            <a:ext cx="3428787" cy="277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326" y="3918321"/>
            <a:ext cx="9143433" cy="2938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34993" y="980014"/>
            <a:ext cx="3918614" cy="27756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7164288" y="44624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114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341"/>
            <a:ext cx="3991763" cy="561293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486768"/>
            <a:ext cx="4949419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92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683568" y="599277"/>
            <a:ext cx="7808165" cy="1063251"/>
          </a:xfrm>
        </p:spPr>
        <p:txBody>
          <a:bodyPr>
            <a:normAutofit fontScale="90000"/>
          </a:bodyPr>
          <a:lstStyle/>
          <a:p>
            <a:pPr lvl="0" algn="ctr"/>
            <a:r>
              <a:rPr lang="pt-BR" sz="2903" dirty="0">
                <a:solidFill>
                  <a:srgbClr val="000000"/>
                </a:solidFill>
              </a:rPr>
              <a:t>Aplicando o teorema do Virial (2K+W=0) ao aglomerado de galáxias de COMA</a:t>
            </a:r>
            <a:br>
              <a:rPr lang="pt-BR" sz="2903" dirty="0">
                <a:solidFill>
                  <a:srgbClr val="000000"/>
                </a:solidFill>
              </a:rPr>
            </a:br>
            <a:r>
              <a:rPr lang="pt-BR" sz="2903" dirty="0">
                <a:solidFill>
                  <a:srgbClr val="000000"/>
                </a:solidFill>
              </a:rPr>
              <a:t>Resultado: a razão entre sua massa e luminosidade é</a:t>
            </a:r>
            <a:br>
              <a:rPr lang="pt-BR" sz="2903" dirty="0">
                <a:solidFill>
                  <a:srgbClr val="000000"/>
                </a:solidFill>
              </a:rPr>
            </a:br>
            <a:r>
              <a:rPr lang="pt-BR" sz="2903" dirty="0">
                <a:solidFill>
                  <a:srgbClr val="000000"/>
                </a:solidFill>
              </a:rPr>
              <a:t> M/L ~180 em unidades solares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504" y="2189255"/>
            <a:ext cx="5492642" cy="466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40760" y="3194205"/>
            <a:ext cx="1796031" cy="70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23840" y="4021655"/>
            <a:ext cx="2070988" cy="54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636990" y="4725144"/>
            <a:ext cx="1844688" cy="6531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6253130" y="5517232"/>
            <a:ext cx="2612409" cy="349944"/>
          </a:xfrm>
          <a:prstGeom prst="rect">
            <a:avLst/>
          </a:prstGeom>
          <a:noFill/>
          <a:ln>
            <a:noFill/>
          </a:ln>
        </p:spPr>
        <p:txBody>
          <a:bodyPr vert="horz" lIns="81638" tIns="40819" rIns="81638" bIns="40819" anchorCtr="0" compatLnSpc="0">
            <a:spAutoFit/>
          </a:bodyPr>
          <a:lstStyle/>
          <a:p>
            <a:pPr algn="ctr" hangingPunct="0"/>
            <a:r>
              <a:rPr lang="pt-BR" sz="1814" b="1" dirty="0">
                <a:solidFill>
                  <a:srgbClr val="000000"/>
                </a:solidFill>
                <a:latin typeface="Arial" pitchFamily="18"/>
                <a:ea typeface="MS Gothic" pitchFamily="2"/>
                <a:cs typeface="Tahoma" pitchFamily="2"/>
              </a:rPr>
              <a:t>Sistema Newtoniano!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267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163276" y="80039"/>
            <a:ext cx="8816882" cy="1063251"/>
          </a:xfrm>
        </p:spPr>
        <p:txBody>
          <a:bodyPr/>
          <a:lstStyle/>
          <a:p>
            <a:pPr lvl="0" algn="ctr"/>
            <a:r>
              <a:rPr lang="pt-BR" sz="2540" dirty="0">
                <a:solidFill>
                  <a:srgbClr val="000000"/>
                </a:solidFill>
              </a:rPr>
              <a:t>Curva de rotação de galáxias espirais</a:t>
            </a:r>
          </a:p>
        </p:txBody>
      </p:sp>
      <p:sp>
        <p:nvSpPr>
          <p:cNvPr id="3" name="Título 2"/>
          <p:cNvSpPr txBox="1">
            <a:spLocks noGrp="1"/>
          </p:cNvSpPr>
          <p:nvPr>
            <p:ph type="title" idx="4294967295"/>
          </p:nvPr>
        </p:nvSpPr>
        <p:spPr>
          <a:xfrm>
            <a:off x="326552" y="816738"/>
            <a:ext cx="2746622" cy="1063251"/>
          </a:xfrm>
        </p:spPr>
        <p:txBody>
          <a:bodyPr/>
          <a:lstStyle/>
          <a:p>
            <a:pPr lvl="0" algn="ctr"/>
            <a:r>
              <a:rPr lang="pt-BR" sz="2540">
                <a:solidFill>
                  <a:srgbClr val="000000"/>
                </a:solidFill>
              </a:rPr>
              <a:t>Vera Rubin ~1980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3276" y="1736632"/>
            <a:ext cx="3265512" cy="46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55339" y="980014"/>
            <a:ext cx="5224819" cy="42451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4081890" y="5551731"/>
            <a:ext cx="4408441" cy="564106"/>
          </a:xfrm>
          <a:prstGeom prst="rect">
            <a:avLst/>
          </a:prstGeom>
          <a:noFill/>
          <a:ln>
            <a:noFill/>
          </a:ln>
        </p:spPr>
        <p:txBody>
          <a:bodyPr vert="horz" lIns="81638" tIns="40819" rIns="81638" bIns="40819" anchorCtr="0" compatLnSpc="0">
            <a:spAutoFit/>
          </a:bodyPr>
          <a:lstStyle/>
          <a:p>
            <a:pPr hangingPunct="0"/>
            <a:r>
              <a:rPr lang="pt-BR" sz="1633" b="1" dirty="0">
                <a:solidFill>
                  <a:srgbClr val="000000"/>
                </a:solidFill>
                <a:latin typeface="Arial" pitchFamily="18"/>
                <a:ea typeface="MS Gothic" pitchFamily="2"/>
                <a:cs typeface="Tahoma" pitchFamily="2"/>
              </a:rPr>
              <a:t>Qual o perfil de velocidade das estrelas e gases nesse sistema?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973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60"/>
            <a:ext cx="9143433" cy="6857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8661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2" y="1196752"/>
            <a:ext cx="908072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99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660613" y="241513"/>
            <a:ext cx="7808165" cy="1063251"/>
          </a:xfrm>
        </p:spPr>
        <p:txBody>
          <a:bodyPr/>
          <a:lstStyle/>
          <a:p>
            <a:pPr lvl="0" algn="ctr"/>
            <a:r>
              <a:rPr lang="pt-BR" sz="2903" dirty="0">
                <a:solidFill>
                  <a:srgbClr val="000000"/>
                </a:solidFill>
              </a:rPr>
              <a:t>Fenômeno de </a:t>
            </a:r>
            <a:r>
              <a:rPr lang="pt-BR" sz="2903" dirty="0" err="1">
                <a:solidFill>
                  <a:srgbClr val="000000"/>
                </a:solidFill>
              </a:rPr>
              <a:t>lenteamento</a:t>
            </a:r>
            <a:r>
              <a:rPr lang="pt-BR" sz="2903" dirty="0">
                <a:solidFill>
                  <a:srgbClr val="000000"/>
                </a:solidFill>
              </a:rPr>
              <a:t> gravitacional</a:t>
            </a:r>
          </a:p>
        </p:txBody>
      </p:sp>
      <p:sp>
        <p:nvSpPr>
          <p:cNvPr id="3" name="Subtítulo 2"/>
          <p:cNvSpPr txBox="1">
            <a:spLocks noGrp="1"/>
          </p:cNvSpPr>
          <p:nvPr>
            <p:ph type="subTitle" idx="4294967295"/>
          </p:nvPr>
        </p:nvSpPr>
        <p:spPr>
          <a:xfrm>
            <a:off x="660613" y="1340768"/>
            <a:ext cx="7808165" cy="4752527"/>
          </a:xfrm>
        </p:spPr>
        <p:txBody>
          <a:bodyPr anchor="ctr">
            <a:normAutofit lnSpcReduction="10000"/>
          </a:bodyPr>
          <a:lstStyle/>
          <a:p>
            <a:pPr indent="-195934"/>
            <a:br>
              <a:rPr lang="pt-BR" sz="2177" dirty="0">
                <a:solidFill>
                  <a:srgbClr val="000000"/>
                </a:solidFill>
              </a:rPr>
            </a:br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t-BR" sz="2177" dirty="0">
                <a:solidFill>
                  <a:srgbClr val="000000"/>
                </a:solidFill>
              </a:rPr>
              <a:t>Medindo o ângulo de deflexão da luz de uma estrela distante é possível obter a massa do objeto de interesse</a:t>
            </a: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  <a:p>
            <a:pPr indent="-195934"/>
            <a:endParaRPr lang="pt-BR" sz="2177" dirty="0">
              <a:solidFill>
                <a:srgbClr val="0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95029" y="1215698"/>
            <a:ext cx="4997251" cy="36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08818" y="5680996"/>
            <a:ext cx="2027278" cy="11323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005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1771" y="1143289"/>
            <a:ext cx="4319946" cy="448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4993" y="1154392"/>
            <a:ext cx="4245165" cy="45606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 txBox="1">
            <a:spLocks noGrp="1"/>
          </p:cNvSpPr>
          <p:nvPr>
            <p:ph type="title" idx="4294967295"/>
          </p:nvPr>
        </p:nvSpPr>
        <p:spPr>
          <a:xfrm>
            <a:off x="816705" y="687"/>
            <a:ext cx="7808165" cy="1063251"/>
          </a:xfrm>
        </p:spPr>
        <p:txBody>
          <a:bodyPr/>
          <a:lstStyle/>
          <a:p>
            <a:pPr lvl="0" algn="ctr"/>
            <a:r>
              <a:rPr lang="pt-BR" sz="2540" dirty="0">
                <a:solidFill>
                  <a:srgbClr val="000000"/>
                </a:solidFill>
              </a:rPr>
              <a:t>Imagens reais e muito interessantes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938961" y="5890365"/>
            <a:ext cx="3428787" cy="403485"/>
          </a:xfrm>
          <a:prstGeom prst="rect">
            <a:avLst/>
          </a:prstGeom>
          <a:noFill/>
          <a:ln>
            <a:noFill/>
          </a:ln>
        </p:spPr>
        <p:txBody>
          <a:bodyPr vert="horz" lIns="81638" tIns="40819" rIns="81638" bIns="40819" anchorCtr="0" compatLnSpc="0">
            <a:spAutoFit/>
          </a:bodyPr>
          <a:lstStyle/>
          <a:p>
            <a:pPr algn="ctr" hangingPunct="0"/>
            <a:r>
              <a:rPr lang="pt-BR" sz="2177" b="1" dirty="0">
                <a:solidFill>
                  <a:srgbClr val="000000"/>
                </a:solidFill>
                <a:latin typeface="Arial" pitchFamily="18"/>
                <a:ea typeface="MS Gothic" pitchFamily="2"/>
                <a:cs typeface="Tahoma" pitchFamily="2"/>
              </a:rPr>
              <a:t>Anéis de Einstein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64288" y="44624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8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7" y="908720"/>
            <a:ext cx="8986589" cy="484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256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653103" y="687"/>
            <a:ext cx="7808165" cy="1063251"/>
          </a:xfrm>
        </p:spPr>
        <p:txBody>
          <a:bodyPr/>
          <a:lstStyle/>
          <a:p>
            <a:pPr lvl="0" algn="ctr"/>
            <a:r>
              <a:rPr lang="pt-BR" sz="2903" dirty="0">
                <a:solidFill>
                  <a:srgbClr val="000000"/>
                </a:solidFill>
              </a:rPr>
              <a:t>Aglomerado da bala (2005)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816738"/>
            <a:ext cx="9143433" cy="55513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164288" y="-5898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067944" y="6394351"/>
            <a:ext cx="151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Vídeo !!!!!!!</a:t>
            </a:r>
          </a:p>
        </p:txBody>
      </p:sp>
    </p:spTree>
    <p:extLst>
      <p:ext uri="{BB962C8B-B14F-4D97-AF65-F5344CB8AC3E}">
        <p14:creationId xmlns:p14="http://schemas.microsoft.com/office/powerpoint/2010/main" val="819548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7303" y="261029"/>
            <a:ext cx="9144000" cy="9906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Qual partícula representaria a Matéria escura?</a:t>
            </a:r>
            <a:endParaRPr lang="pt-BR" sz="3100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1731" y="929330"/>
            <a:ext cx="8693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Se existe uma partícula para a Matéria escura seus requisitos mínimos:</a:t>
            </a:r>
          </a:p>
          <a:p>
            <a:pPr marL="342900" indent="-342900">
              <a:buAutoNum type="arabicParenR"/>
            </a:pPr>
            <a:r>
              <a:rPr lang="pt-BR" sz="2000" dirty="0"/>
              <a:t>Interagir gravitacionalmente;</a:t>
            </a:r>
          </a:p>
          <a:p>
            <a:pPr marL="342900" indent="-342900">
              <a:buAutoNum type="arabicParenR"/>
            </a:pPr>
            <a:r>
              <a:rPr lang="pt-BR" sz="2000" dirty="0"/>
              <a:t>Não possuir carga. Caso contrário já teria sido detectada;</a:t>
            </a:r>
          </a:p>
          <a:p>
            <a:pPr marL="342900" indent="-342900">
              <a:buAutoNum type="arabicParenR"/>
            </a:pPr>
            <a:r>
              <a:rPr lang="pt-BR" sz="2000" dirty="0"/>
              <a:t>Seção de choque com </a:t>
            </a:r>
            <a:r>
              <a:rPr lang="pt-BR" sz="2000" dirty="0" err="1"/>
              <a:t>núcleons</a:t>
            </a:r>
            <a:r>
              <a:rPr lang="pt-BR" sz="2000" dirty="0"/>
              <a:t> muito pequena;</a:t>
            </a:r>
            <a:br>
              <a:rPr lang="pt-BR" sz="2000" dirty="0"/>
            </a:br>
            <a:r>
              <a:rPr lang="pt-BR" sz="2000" dirty="0"/>
              <a:t>Qual a massa essa partícula deveria ter?</a:t>
            </a:r>
            <a:br>
              <a:rPr lang="pt-BR" sz="2000" dirty="0"/>
            </a:br>
            <a:endParaRPr lang="pt-BR" sz="20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-112615" y="2663824"/>
            <a:ext cx="9256615" cy="26517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>
                <a:solidFill>
                  <a:schemeClr val="tx1"/>
                </a:solidFill>
              </a:rPr>
              <a:t>Matéria escura quente: leve e rápida!</a:t>
            </a:r>
          </a:p>
          <a:p>
            <a:pPr algn="ctr"/>
            <a:r>
              <a:rPr lang="pt-BR" sz="2800" dirty="0">
                <a:solidFill>
                  <a:schemeClr val="tx1"/>
                </a:solidFill>
              </a:rPr>
              <a:t>Matéria escura fria: pesada e lenta!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/>
              <a:t>Matéria escura morna: Algo entre quente e frio!</a:t>
            </a:r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8" name="Imagem 7" descr="Linha do tempo&#10;&#10;Descrição gerada automaticamente">
            <a:extLst>
              <a:ext uri="{FF2B5EF4-FFF2-40B4-BE49-F238E27FC236}">
                <a16:creationId xmlns:a16="http://schemas.microsoft.com/office/drawing/2014/main" id="{EFEB471D-BEB1-413B-B6AB-7D670C42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43" y="3989679"/>
            <a:ext cx="8422545" cy="28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36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pt-BR" sz="8000"/>
              <a:t>ENERGIA ESCURA</a:t>
            </a:r>
            <a:endParaRPr lang="pt-BR" sz="8000" dirty="0"/>
          </a:p>
        </p:txBody>
      </p:sp>
    </p:spTree>
    <p:extLst>
      <p:ext uri="{BB962C8B-B14F-4D97-AF65-F5344CB8AC3E}">
        <p14:creationId xmlns:p14="http://schemas.microsoft.com/office/powerpoint/2010/main" val="41417433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23639" y="476672"/>
            <a:ext cx="8980157" cy="985783"/>
          </a:xfrm>
        </p:spPr>
        <p:txBody>
          <a:bodyPr>
            <a:spAutoFit/>
          </a:bodyPr>
          <a:lstStyle/>
          <a:p>
            <a:pPr lvl="0" algn="ctr"/>
            <a:r>
              <a:rPr lang="pt-BR" sz="2903" dirty="0">
                <a:solidFill>
                  <a:srgbClr val="000000"/>
                </a:solidFill>
              </a:rPr>
              <a:t>Supernovas e a expansão acelerada do Universo: </a:t>
            </a:r>
            <a:br>
              <a:rPr lang="pt-BR" sz="2903" dirty="0">
                <a:solidFill>
                  <a:srgbClr val="000000"/>
                </a:solidFill>
              </a:rPr>
            </a:br>
            <a:r>
              <a:rPr lang="pt-BR" sz="2903" dirty="0">
                <a:solidFill>
                  <a:srgbClr val="000000"/>
                </a:solidFill>
              </a:rPr>
              <a:t>o fenômeno ENERGIA ESCURA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87624" y="1700808"/>
            <a:ext cx="7020850" cy="48982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164288" y="44624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689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9" y="404663"/>
            <a:ext cx="2880320" cy="282566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0292"/>
            <a:ext cx="6781800" cy="35528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96152" y="134076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"for the discovery of the accelerating expansion of the Universe through observations of distant supernovae"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92705" cy="96715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64288" y="-5898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95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672042" y="475041"/>
            <a:ext cx="7808165" cy="707886"/>
          </a:xfrm>
        </p:spPr>
        <p:txBody>
          <a:bodyPr>
            <a:spAutoFit/>
          </a:bodyPr>
          <a:lstStyle/>
          <a:p>
            <a:pPr lvl="0" algn="ctr"/>
            <a:r>
              <a:rPr lang="pt-BR" dirty="0">
                <a:solidFill>
                  <a:srgbClr val="000000"/>
                </a:solidFill>
              </a:rPr>
              <a:t>O conteúdo material do Universo</a:t>
            </a:r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3277" y="1236684"/>
            <a:ext cx="3027455" cy="4478322"/>
          </a:xfrm>
        </p:spPr>
      </p:pic>
      <p:sp>
        <p:nvSpPr>
          <p:cNvPr id="4" name="Espaço Reservado para Texto 3"/>
          <p:cNvSpPr txBox="1">
            <a:spLocks noGrp="1"/>
          </p:cNvSpPr>
          <p:nvPr>
            <p:ph type="body" idx="4294967295"/>
          </p:nvPr>
        </p:nvSpPr>
        <p:spPr>
          <a:xfrm>
            <a:off x="3428788" y="1210886"/>
            <a:ext cx="5203593" cy="4478649"/>
          </a:xfrm>
        </p:spPr>
        <p:txBody>
          <a:bodyPr/>
          <a:lstStyle/>
          <a:p>
            <a:pPr lvl="0"/>
            <a:r>
              <a:rPr lang="pt-BR" dirty="0">
                <a:solidFill>
                  <a:srgbClr val="000000"/>
                </a:solidFill>
              </a:rPr>
              <a:t>Descrição padrão: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pt-BR" dirty="0">
              <a:solidFill>
                <a:srgbClr val="000000"/>
              </a:solidFill>
            </a:endParaRP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pt-BR" dirty="0">
                <a:solidFill>
                  <a:srgbClr val="000000"/>
                </a:solidFill>
              </a:rPr>
              <a:t>Matéria </a:t>
            </a:r>
            <a:r>
              <a:rPr lang="pt-BR" dirty="0" err="1">
                <a:solidFill>
                  <a:srgbClr val="000000"/>
                </a:solidFill>
              </a:rPr>
              <a:t>Bariônica</a:t>
            </a:r>
            <a:r>
              <a:rPr lang="pt-BR" dirty="0">
                <a:solidFill>
                  <a:srgbClr val="000000"/>
                </a:solidFill>
              </a:rPr>
              <a:t> (~5%)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pt-BR" dirty="0">
                <a:solidFill>
                  <a:srgbClr val="000000"/>
                </a:solidFill>
              </a:rPr>
              <a:t>Neutrinos &amp; Fótons (~0.08%)</a:t>
            </a:r>
          </a:p>
          <a:p>
            <a:pPr marL="0" lvl="0" indent="0">
              <a:buClr>
                <a:srgbClr val="E6E6E6"/>
              </a:buClr>
              <a:buSzPct val="45000"/>
              <a:buNone/>
            </a:pPr>
            <a:r>
              <a:rPr lang="pt-BR" dirty="0">
                <a:solidFill>
                  <a:srgbClr val="000000"/>
                </a:solidFill>
              </a:rPr>
              <a:t>  Matéria Escura(~25%)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pt-BR" dirty="0">
                <a:solidFill>
                  <a:srgbClr val="000000"/>
                </a:solidFill>
              </a:rPr>
              <a:t>Energia Escura (~70%)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br>
              <a:rPr lang="pt-BR" dirty="0">
                <a:solidFill>
                  <a:srgbClr val="000000"/>
                </a:solidFill>
              </a:rPr>
            </a:br>
            <a:br>
              <a:rPr lang="pt-BR" dirty="0">
                <a:solidFill>
                  <a:srgbClr val="000000"/>
                </a:solidFill>
              </a:rPr>
            </a:br>
            <a:endParaRPr lang="pt-BR" dirty="0">
              <a:solidFill>
                <a:srgbClr val="000000"/>
              </a:solidFill>
            </a:endParaRP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pt-BR" dirty="0">
              <a:solidFill>
                <a:srgbClr val="00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64858" y="4245526"/>
            <a:ext cx="5877921" cy="81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28788" y="5388455"/>
            <a:ext cx="4408441" cy="9796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ector reto 6"/>
          <p:cNvSpPr/>
          <p:nvPr/>
        </p:nvSpPr>
        <p:spPr>
          <a:xfrm>
            <a:off x="4898268" y="4898628"/>
            <a:ext cx="0" cy="48982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81638" tIns="40819" rIns="81638" bIns="40819" anchor="ctr" anchorCtr="1" compatLnSpc="0"/>
          <a:lstStyle/>
          <a:p>
            <a:pPr hangingPunct="0"/>
            <a:endParaRPr lang="pt-BR" sz="1633">
              <a:solidFill>
                <a:srgbClr val="000000"/>
              </a:solidFill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8" name="Conector reto 7"/>
          <p:cNvSpPr/>
          <p:nvPr/>
        </p:nvSpPr>
        <p:spPr>
          <a:xfrm flipH="1">
            <a:off x="7673953" y="4898628"/>
            <a:ext cx="1306205" cy="81637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81638" tIns="40819" rIns="81638" bIns="40819" anchor="ctr" anchorCtr="1" compatLnSpc="0"/>
          <a:lstStyle/>
          <a:p>
            <a:pPr hangingPunct="0"/>
            <a:endParaRPr lang="pt-BR" sz="1633">
              <a:solidFill>
                <a:srgbClr val="000000"/>
              </a:solidFill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9" name="Conector reto 8"/>
          <p:cNvSpPr/>
          <p:nvPr/>
        </p:nvSpPr>
        <p:spPr>
          <a:xfrm>
            <a:off x="6041197" y="4898628"/>
            <a:ext cx="816378" cy="65310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81638" tIns="40819" rIns="81638" bIns="40819" anchor="ctr" anchorCtr="1" compatLnSpc="0"/>
          <a:lstStyle/>
          <a:p>
            <a:pPr hangingPunct="0"/>
            <a:endParaRPr lang="pt-BR" sz="1633">
              <a:solidFill>
                <a:srgbClr val="000000"/>
              </a:solidFill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0" name="Conector reto 9"/>
          <p:cNvSpPr/>
          <p:nvPr/>
        </p:nvSpPr>
        <p:spPr>
          <a:xfrm flipH="1">
            <a:off x="5714646" y="4898628"/>
            <a:ext cx="1959307" cy="65310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81638" tIns="40819" rIns="81638" bIns="40819" anchor="ctr" anchorCtr="1" compatLnSpc="0"/>
          <a:lstStyle/>
          <a:p>
            <a:pPr hangingPunct="0"/>
            <a:endParaRPr lang="pt-BR" sz="1633">
              <a:solidFill>
                <a:srgbClr val="000000"/>
              </a:solidFill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1" name="Conector reto 10"/>
          <p:cNvSpPr/>
          <p:nvPr/>
        </p:nvSpPr>
        <p:spPr>
          <a:xfrm>
            <a:off x="6857575" y="4898628"/>
            <a:ext cx="0" cy="65310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81638" tIns="40819" rIns="81638" bIns="40819" anchor="ctr" anchorCtr="1" compatLnSpc="0"/>
          <a:lstStyle/>
          <a:p>
            <a:pPr hangingPunct="0"/>
            <a:endParaRPr lang="pt-BR" sz="1633">
              <a:solidFill>
                <a:srgbClr val="000000"/>
              </a:solidFill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164288" y="-5898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271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9208" y="360325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de-DE" sz="3200" dirty="0"/>
              <a:t>Os resultados da sonda PLANCK (2015) confirmam esse modelo padrão</a:t>
            </a:r>
            <a:endParaRPr lang="pt-B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398132"/>
            <a:ext cx="5472608" cy="501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6502991"/>
            <a:ext cx="836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https://www.astro.virginia.edu/class/whittle/astr553/Topic01/t1_cos_combined.gif</a:t>
            </a:r>
          </a:p>
        </p:txBody>
      </p:sp>
      <p:sp>
        <p:nvSpPr>
          <p:cNvPr id="4" name="AutoShape 2" descr="Resultado de imagem para Planck 20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788724" y="2357331"/>
            <a:ext cx="3103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ENERGIA ESCURA 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A necessidade de explicar a expansão acelerada do Universo</a:t>
            </a:r>
          </a:p>
          <a:p>
            <a:endParaRPr lang="de-DE" dirty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  <p:sp>
        <p:nvSpPr>
          <p:cNvPr id="5" name="Seta para Baixo 4"/>
          <p:cNvSpPr/>
          <p:nvPr/>
        </p:nvSpPr>
        <p:spPr>
          <a:xfrm>
            <a:off x="7164288" y="2852936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6973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869160"/>
            <a:ext cx="9144000" cy="2304256"/>
          </a:xfrm>
        </p:spPr>
        <p:txBody>
          <a:bodyPr>
            <a:noAutofit/>
          </a:bodyPr>
          <a:lstStyle/>
          <a:p>
            <a:pPr algn="ctr"/>
            <a:r>
              <a:rPr lang="pt-BR" sz="3200" dirty="0"/>
              <a:t>Matéria escura e Energia Escura correspondem a cerca de 95% do conteúdo do universo</a:t>
            </a:r>
            <a:br>
              <a:rPr lang="pt-BR" sz="3200" dirty="0"/>
            </a:br>
            <a:r>
              <a:rPr lang="pt-BR" sz="3200" dirty="0">
                <a:solidFill>
                  <a:schemeClr val="tx1"/>
                </a:solidFill>
              </a:rPr>
              <a:t>Não há evidência dessas partículas!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553"/>
            <a:ext cx="6552728" cy="509463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64288" y="21771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003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568"/>
            <a:ext cx="9143999" cy="44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568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91FDA-CCC6-477B-ACC6-DFAC037F0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Aula III: fases cósmicas</a:t>
            </a:r>
          </a:p>
        </p:txBody>
      </p:sp>
    </p:spTree>
    <p:extLst>
      <p:ext uri="{BB962C8B-B14F-4D97-AF65-F5344CB8AC3E}">
        <p14:creationId xmlns:p14="http://schemas.microsoft.com/office/powerpoint/2010/main" val="319925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13901"/>
            <a:ext cx="8229600" cy="990600"/>
          </a:xfrm>
        </p:spPr>
        <p:txBody>
          <a:bodyPr/>
          <a:lstStyle/>
          <a:p>
            <a:pPr algn="ctr"/>
            <a:r>
              <a:rPr lang="pt-BR" dirty="0"/>
              <a:t>Fontes observacionais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164288" y="44624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2657475" cy="8953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381" y="939149"/>
            <a:ext cx="2934068" cy="196121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21" y="4005064"/>
            <a:ext cx="6756846" cy="27139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2191079"/>
            <a:ext cx="4819291" cy="48612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5" y="2900362"/>
            <a:ext cx="88582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62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F76EAFF-B941-436D-9406-1BFD3F16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" y="980728"/>
            <a:ext cx="9056632" cy="5256584"/>
          </a:xfrm>
          <a:prstGeom prst="rect">
            <a:avLst/>
          </a:prstGeom>
          <a:noFill/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41F5B906-46FA-47DF-8CF5-056B13976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372" y="453024"/>
            <a:ext cx="3315163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803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Histograma&#10;&#10;Descrição gerada automaticamente">
            <a:extLst>
              <a:ext uri="{FF2B5EF4-FFF2-40B4-BE49-F238E27FC236}">
                <a16:creationId xmlns:a16="http://schemas.microsoft.com/office/drawing/2014/main" id="{1842CDD3-3706-4861-B40A-429B71A3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69" y="-54745"/>
            <a:ext cx="9144000" cy="3895092"/>
          </a:xfrm>
          <a:prstGeom prst="rect">
            <a:avLst/>
          </a:prstGeom>
        </p:spPr>
      </p:pic>
      <p:pic>
        <p:nvPicPr>
          <p:cNvPr id="10" name="Imagem 9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B6CC1BA-0AFF-496E-8F21-4EB95CC19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499883"/>
            <a:ext cx="3936455" cy="3895092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257A7DF3-2E10-4334-87A8-0445F979C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797152"/>
            <a:ext cx="3315163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736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65F238E6-0988-457F-9788-6A4A58C54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0"/>
            <a:ext cx="582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382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99662"/>
            <a:ext cx="6637535" cy="63463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1700808"/>
            <a:ext cx="2142533" cy="7920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625" y="2925116"/>
            <a:ext cx="2161871" cy="93593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87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72"/>
            <a:ext cx="6490966" cy="61970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73" y="1700808"/>
            <a:ext cx="2214775" cy="93253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3861048"/>
            <a:ext cx="2238197" cy="7219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811" y="6236315"/>
            <a:ext cx="4510905" cy="59258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985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A3DE91F-4350-4026-917B-4AA8F1AD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11" y="517525"/>
            <a:ext cx="8093178" cy="6272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1115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99662"/>
            <a:ext cx="6637535" cy="63463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1700808"/>
            <a:ext cx="2142533" cy="7920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625" y="2925116"/>
            <a:ext cx="2161871" cy="93593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115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72"/>
            <a:ext cx="6490966" cy="61970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73" y="1700808"/>
            <a:ext cx="2214775" cy="93253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3861048"/>
            <a:ext cx="2238197" cy="7219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811" y="6236315"/>
            <a:ext cx="4510905" cy="59258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68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1132"/>
            <a:ext cx="6004892" cy="62358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865157"/>
            <a:ext cx="2085975" cy="7239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738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76672"/>
            <a:ext cx="6067375" cy="627821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577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4664"/>
            <a:ext cx="7344816" cy="6201312"/>
          </a:xfrm>
          <a:prstGeom prst="rect">
            <a:avLst/>
          </a:prstGeom>
        </p:spPr>
      </p:pic>
      <p:sp>
        <p:nvSpPr>
          <p:cNvPr id="5" name="Seta para Baixo 4"/>
          <p:cNvSpPr/>
          <p:nvPr/>
        </p:nvSpPr>
        <p:spPr>
          <a:xfrm rot="5400000">
            <a:off x="4964410" y="5445224"/>
            <a:ext cx="504056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5048529"/>
            <a:ext cx="1375420" cy="1569229"/>
          </a:xfrm>
          <a:prstGeom prst="rect">
            <a:avLst/>
          </a:prstGeom>
        </p:spPr>
      </p:pic>
      <p:sp>
        <p:nvSpPr>
          <p:cNvPr id="10" name="Seta para Baixo 9"/>
          <p:cNvSpPr/>
          <p:nvPr/>
        </p:nvSpPr>
        <p:spPr>
          <a:xfrm rot="10800000">
            <a:off x="2483768" y="1960961"/>
            <a:ext cx="504056" cy="3988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907704" y="159162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Passado distante</a:t>
            </a:r>
          </a:p>
        </p:txBody>
      </p:sp>
    </p:spTree>
    <p:extLst>
      <p:ext uri="{BB962C8B-B14F-4D97-AF65-F5344CB8AC3E}">
        <p14:creationId xmlns:p14="http://schemas.microsoft.com/office/powerpoint/2010/main" val="33106920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63196"/>
            <a:ext cx="6048672" cy="63781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164288" y="0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27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131" y="116632"/>
            <a:ext cx="8229600" cy="990600"/>
          </a:xfrm>
        </p:spPr>
        <p:txBody>
          <a:bodyPr/>
          <a:lstStyle/>
          <a:p>
            <a:r>
              <a:rPr lang="pt-BR" dirty="0"/>
              <a:t>Alguns modelos de energia escura: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50" y="5406752"/>
            <a:ext cx="6978822" cy="145159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80" y="1171413"/>
            <a:ext cx="8972934" cy="119192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2564904"/>
            <a:ext cx="4721636" cy="154208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0" y="4323012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Em um universo com Matéria (</a:t>
            </a:r>
            <a:r>
              <a:rPr lang="pt-BR" sz="3200" dirty="0" err="1"/>
              <a:t>Bárions</a:t>
            </a:r>
            <a:r>
              <a:rPr lang="pt-BR" sz="3200" dirty="0"/>
              <a:t> + Matéria escura) e energia escura:</a:t>
            </a:r>
          </a:p>
        </p:txBody>
      </p:sp>
    </p:spTree>
    <p:extLst>
      <p:ext uri="{BB962C8B-B14F-4D97-AF65-F5344CB8AC3E}">
        <p14:creationId xmlns:p14="http://schemas.microsoft.com/office/powerpoint/2010/main" val="40461487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131" y="116632"/>
            <a:ext cx="8229600" cy="990600"/>
          </a:xfrm>
        </p:spPr>
        <p:txBody>
          <a:bodyPr/>
          <a:lstStyle/>
          <a:p>
            <a:r>
              <a:rPr lang="pt-BR" dirty="0"/>
              <a:t>Alguns modelos de energia escura: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31" y="2279545"/>
            <a:ext cx="3853149" cy="70312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131478" y="1665389"/>
            <a:ext cx="274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Equação de estado: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43" y="996326"/>
            <a:ext cx="4383757" cy="30649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086" y="5085184"/>
            <a:ext cx="5748035" cy="134682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95536" y="4619475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Equação da continuidade:</a:t>
            </a:r>
          </a:p>
        </p:txBody>
      </p:sp>
    </p:spTree>
    <p:extLst>
      <p:ext uri="{BB962C8B-B14F-4D97-AF65-F5344CB8AC3E}">
        <p14:creationId xmlns:p14="http://schemas.microsoft.com/office/powerpoint/2010/main" val="13011315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8958" y="168040"/>
            <a:ext cx="8229600" cy="990600"/>
          </a:xfrm>
        </p:spPr>
        <p:txBody>
          <a:bodyPr/>
          <a:lstStyle/>
          <a:p>
            <a:r>
              <a:rPr lang="pt-BR" dirty="0"/>
              <a:t>Parâmetro de desaceleração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908379"/>
            <a:ext cx="4459980" cy="1365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5029200" cy="45624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418" y="3573016"/>
            <a:ext cx="351810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98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D037B-4D2B-4E09-AB14-AF28EE42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990600"/>
          </a:xfrm>
        </p:spPr>
        <p:txBody>
          <a:bodyPr/>
          <a:lstStyle/>
          <a:p>
            <a:r>
              <a:rPr lang="pt-BR" dirty="0"/>
              <a:t>Da CMB até as primeiras estruturas</a:t>
            </a:r>
          </a:p>
        </p:txBody>
      </p:sp>
    </p:spTree>
    <p:extLst>
      <p:ext uri="{BB962C8B-B14F-4D97-AF65-F5344CB8AC3E}">
        <p14:creationId xmlns:p14="http://schemas.microsoft.com/office/powerpoint/2010/main" val="39230526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" y="1163611"/>
            <a:ext cx="8995742" cy="564976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64288" y="-27384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21825" y="445003"/>
            <a:ext cx="8583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2"/>
                </a:solidFill>
              </a:rPr>
              <a:t>Superfície de último espalhamento</a:t>
            </a:r>
          </a:p>
        </p:txBody>
      </p:sp>
    </p:spTree>
    <p:extLst>
      <p:ext uri="{BB962C8B-B14F-4D97-AF65-F5344CB8AC3E}">
        <p14:creationId xmlns:p14="http://schemas.microsoft.com/office/powerpoint/2010/main" val="37854697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89" y="475059"/>
            <a:ext cx="8258175" cy="64103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64288" y="-27384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751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" y="1628800"/>
            <a:ext cx="8982799" cy="518457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11560" y="47667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>
                <a:solidFill>
                  <a:schemeClr val="tx2"/>
                </a:solidFill>
              </a:rPr>
              <a:t>Reionização</a:t>
            </a:r>
            <a:r>
              <a:rPr lang="pt-BR" sz="3600" dirty="0">
                <a:solidFill>
                  <a:schemeClr val="tx2"/>
                </a:solidFill>
              </a:rPr>
              <a:t> do hidrogênio cósmico pelas primeiras estrelas</a:t>
            </a:r>
          </a:p>
        </p:txBody>
      </p:sp>
    </p:spTree>
    <p:extLst>
      <p:ext uri="{BB962C8B-B14F-4D97-AF65-F5344CB8AC3E}">
        <p14:creationId xmlns:p14="http://schemas.microsoft.com/office/powerpoint/2010/main" val="30989210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79122"/>
            <a:ext cx="5184576" cy="645856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64288" y="-27384"/>
            <a:ext cx="1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Hermano Velten</a:t>
            </a:r>
            <a:endParaRPr lang="pt-B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977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84742"/>
            <a:ext cx="8566157" cy="61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89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5553</TotalTime>
  <Words>1197</Words>
  <Application>Microsoft Office PowerPoint</Application>
  <PresentationFormat>Apresentação na tela (4:3)</PresentationFormat>
  <Paragraphs>205</Paragraphs>
  <Slides>140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140</vt:i4>
      </vt:variant>
    </vt:vector>
  </HeadingPairs>
  <TitlesOfParts>
    <vt:vector size="145" baseType="lpstr">
      <vt:lpstr>Arial</vt:lpstr>
      <vt:lpstr>Bahnschrift SemiBold</vt:lpstr>
      <vt:lpstr>Calibri</vt:lpstr>
      <vt:lpstr>StarSymbol</vt:lpstr>
      <vt:lpstr>Brilho</vt:lpstr>
      <vt:lpstr>Formação de estruturas</vt:lpstr>
      <vt:lpstr>Apresentação do PowerPoint</vt:lpstr>
      <vt:lpstr>Ouro Preto possui um dos primeiros observatórios do Brasil.  Ensino de astronomia desde 1891 na Escola de Minas (criada em1876).</vt:lpstr>
      <vt:lpstr>Apresentação do PowerPoint</vt:lpstr>
      <vt:lpstr>Aula I:  COMO OBSERVAMOS?</vt:lpstr>
      <vt:lpstr>Como diferentes partes do espectro atravessam a atmosfera</vt:lpstr>
      <vt:lpstr>Apresentação do PowerPoint</vt:lpstr>
      <vt:lpstr>Fontes observacionais</vt:lpstr>
      <vt:lpstr>Apresentação do PowerPoint</vt:lpstr>
      <vt:lpstr>Apresentação do PowerPoint</vt:lpstr>
      <vt:lpstr>Radiação Cósmica de fundo  CMB  (Cosmic Microwave Background)  </vt:lpstr>
      <vt:lpstr>Apresentação do PowerPoint</vt:lpstr>
      <vt:lpstr>Distribuição da Radiação Cósmica de Fundo em Microondas</vt:lpstr>
      <vt:lpstr>Apresentação do PowerPoint</vt:lpstr>
      <vt:lpstr>Estratégia de observação: Satélite PLANCK - ESA</vt:lpstr>
      <vt:lpstr>Radiação gama</vt:lpstr>
      <vt:lpstr>O sol visto em diferentes frequências</vt:lpstr>
      <vt:lpstr>Apresentação do PowerPoint</vt:lpstr>
      <vt:lpstr>Apresentação do PowerPoint</vt:lpstr>
      <vt:lpstr>Futuro: ondas gravitacionais</vt:lpstr>
      <vt:lpstr>Ondas gravitacionais: um novo espectro a ser explorado</vt:lpstr>
      <vt:lpstr>Colisões cósmicas brutais!</vt:lpstr>
      <vt:lpstr>2016: a detecção direta de ondas gravitacionais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Astronomia multi-espectral</vt:lpstr>
      <vt:lpstr>Apresentação do PowerPoint</vt:lpstr>
      <vt:lpstr>Apresentação do PowerPoint</vt:lpstr>
      <vt:lpstr>Estrutura em grande escala Large Scale Structure (LSS)</vt:lpstr>
      <vt:lpstr>Grandes mapeamentos de galáxias em 3D</vt:lpstr>
      <vt:lpstr>Universo em expansão: fator de escala</vt:lpstr>
      <vt:lpstr>Desvio para o vermelho z</vt:lpstr>
      <vt:lpstr>Desvio para o vermelho z</vt:lpstr>
      <vt:lpstr>Apresentação do PowerPoint</vt:lpstr>
      <vt:lpstr>Desvio para o vermelho cosmológico: a expansão do espaço-tempo </vt:lpstr>
      <vt:lpstr>Parametrizando a evolução cósmica</vt:lpstr>
      <vt:lpstr>Cosmologia e as estruturas cósmicas</vt:lpstr>
      <vt:lpstr>Aula II:  Princípio cosmológico e estruturas cósmicas</vt:lpstr>
      <vt:lpstr>Princípio Cosmológico</vt:lpstr>
      <vt:lpstr>Escala de homogeneidade ~200 Mpc</vt:lpstr>
      <vt:lpstr>Princípio cosmológico vs Escala de homogeneidade do universo</vt:lpstr>
      <vt:lpstr>Apresentação do PowerPoint</vt:lpstr>
      <vt:lpstr>Apresentação do PowerPoint</vt:lpstr>
      <vt:lpstr>Apresentação do PowerPoint</vt:lpstr>
      <vt:lpstr>Ferramenta estatística: funções de correlação</vt:lpstr>
      <vt:lpstr>Apresentação do PowerPoint</vt:lpstr>
      <vt:lpstr>Soluções da Relatividade geral para a cosmologia (1922)</vt:lpstr>
      <vt:lpstr>Uma visão newtoniana para a cosmologia</vt:lpstr>
      <vt:lpstr>Exercício:</vt:lpstr>
      <vt:lpstr>As componentes do universo devem obedecer leis de conservação de massa/energia e momento</vt:lpstr>
      <vt:lpstr>Apresentação do PowerPoint</vt:lpstr>
      <vt:lpstr>O que conhecemos do cosmos? A origem dos elementos</vt:lpstr>
      <vt:lpstr>Modelo padrão de partículas</vt:lpstr>
      <vt:lpstr>E o que NÃO conhecemos de todo o Cosmos?</vt:lpstr>
      <vt:lpstr>Apresentação do PowerPoint</vt:lpstr>
      <vt:lpstr>Matéria Escura</vt:lpstr>
      <vt:lpstr>Evidências de Matéria Escura</vt:lpstr>
      <vt:lpstr> Fritz Zwicky 1898-1974: Primeira evidência sobre matéria escura</vt:lpstr>
      <vt:lpstr>Apresentação do PowerPoint</vt:lpstr>
      <vt:lpstr>Aplicando o teorema do Virial (2K+W=0) ao aglomerado de galáxias de COMA Resultado: a razão entre sua massa e luminosidade é  M/L ~180 em unidades solares</vt:lpstr>
      <vt:lpstr>Curva de rotação de galáxias espirais</vt:lpstr>
      <vt:lpstr>Apresentação do PowerPoint</vt:lpstr>
      <vt:lpstr>Apresentação do PowerPoint</vt:lpstr>
      <vt:lpstr>Fenômeno de lenteamento gravitacional</vt:lpstr>
      <vt:lpstr>Imagens reais e muito interessantes</vt:lpstr>
      <vt:lpstr>Aglomerado da bala (2005)</vt:lpstr>
      <vt:lpstr>Apresentação do PowerPoint</vt:lpstr>
      <vt:lpstr>ENERGIA ESCURA</vt:lpstr>
      <vt:lpstr>Supernovas e a expansão acelerada do Universo:  o fenômeno ENERGIA ESCURA</vt:lpstr>
      <vt:lpstr>Apresentação do PowerPoint</vt:lpstr>
      <vt:lpstr>O conteúdo material do Universo</vt:lpstr>
      <vt:lpstr>Os resultados da sonda PLANCK (2015) confirmam esse modelo padrão</vt:lpstr>
      <vt:lpstr>Matéria escura e Energia Escura correspondem a cerca de 95% do conteúdo do universo Não há evidência dessas partículas!</vt:lpstr>
      <vt:lpstr>Apresentação do PowerPoint</vt:lpstr>
      <vt:lpstr>Aula III: fases cósmicas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Alguns modelos de energia escura:</vt:lpstr>
      <vt:lpstr>Alguns modelos de energia escura:</vt:lpstr>
      <vt:lpstr>Parâmetro de desaceleração</vt:lpstr>
      <vt:lpstr>Da CMB até as primeiras estruturas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IV</vt:lpstr>
      <vt:lpstr>Apresentação do PowerPoint</vt:lpstr>
      <vt:lpstr>Perturbações cosmológicas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Oscilações acústicas dos bárions</vt:lpstr>
      <vt:lpstr>As perturbações são criadas na inflação, deixam uma marca na CMB e na distribuição de galáxias:</vt:lpstr>
      <vt:lpstr>Efeitos na CMB após a liberação da CMB</vt:lpstr>
      <vt:lpstr>Efeito da energia escura no efeito Sachs-Wolfe integrado</vt:lpstr>
      <vt:lpstr>Apresentação do PowerPoint</vt:lpstr>
      <vt:lpstr>Apresentação do PowerPoint</vt:lpstr>
      <vt:lpstr>Evolução das perturbações na matéria escura e bárions</vt:lpstr>
      <vt:lpstr>Apresentação do PowerPoint</vt:lpstr>
      <vt:lpstr>As perturbações lineares finalmente chegaram ao estágio não-linear.  E agora?</vt:lpstr>
      <vt:lpstr>Apresentação do PowerPoint</vt:lpstr>
      <vt:lpstr>Apresentação do PowerPoint</vt:lpstr>
      <vt:lpstr>Apresentação do PowerPoint</vt:lpstr>
      <vt:lpstr>As menores estruturas se formam primeiro</vt:lpstr>
      <vt:lpstr>Simulações numéricas</vt:lpstr>
      <vt:lpstr>Apresentação do PowerPoint</vt:lpstr>
      <vt:lpstr>Apresentação do PowerPoint</vt:lpstr>
      <vt:lpstr>Apresentação do PowerPoint</vt:lpstr>
      <vt:lpstr>O que as simulações revelam? Existem problemas com nosso modelo padrão para a matéria escura?</vt:lpstr>
      <vt:lpstr>Apresentação do PowerPoint</vt:lpstr>
      <vt:lpstr>Apresentação do PowerPoint</vt:lpstr>
      <vt:lpstr>FIM As Estruturas ESTÃO FormaDAS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astronomia do século XXI</dc:title>
  <dc:creator>Hermano Velten</dc:creator>
  <cp:lastModifiedBy>Hermano Velten</cp:lastModifiedBy>
  <cp:revision>65</cp:revision>
  <dcterms:created xsi:type="dcterms:W3CDTF">2020-12-01T11:34:51Z</dcterms:created>
  <dcterms:modified xsi:type="dcterms:W3CDTF">2021-08-19T21:06:57Z</dcterms:modified>
</cp:coreProperties>
</file>